
<file path=[Content_Types].xml><?xml version="1.0" encoding="utf-8"?>
<Types xmlns="http://schemas.openxmlformats.org/package/2006/content-types"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23" r:id="rId2"/>
    <p:sldId id="343" r:id="rId3"/>
    <p:sldId id="302" r:id="rId4"/>
    <p:sldId id="344" r:id="rId5"/>
    <p:sldId id="345" r:id="rId6"/>
    <p:sldId id="347" r:id="rId7"/>
    <p:sldId id="300" r:id="rId8"/>
    <p:sldId id="309" r:id="rId9"/>
    <p:sldId id="258" r:id="rId10"/>
    <p:sldId id="259" r:id="rId11"/>
    <p:sldId id="310" r:id="rId12"/>
    <p:sldId id="311" r:id="rId13"/>
    <p:sldId id="266" r:id="rId14"/>
    <p:sldId id="268" r:id="rId15"/>
    <p:sldId id="262" r:id="rId16"/>
    <p:sldId id="270" r:id="rId17"/>
    <p:sldId id="348" r:id="rId18"/>
    <p:sldId id="34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86410" autoAdjust="0"/>
  </p:normalViewPr>
  <p:slideViewPr>
    <p:cSldViewPr snapToGrid="0">
      <p:cViewPr varScale="1">
        <p:scale>
          <a:sx n="72" d="100"/>
          <a:sy n="72" d="100"/>
        </p:scale>
        <p:origin x="1284" y="6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0DFDE7-5AFB-447C-8B88-89B5CC0525CF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CB86C6-9617-4320-9AA2-61EDA46309BA}">
      <dgm:prSet phldrT="[Text]"/>
      <dgm:spPr/>
      <dgm:t>
        <a:bodyPr/>
        <a:lstStyle/>
        <a:p>
          <a:r>
            <a:rPr lang="en-US" dirty="0"/>
            <a:t>Transcriptome alignment	</a:t>
          </a:r>
        </a:p>
      </dgm:t>
    </dgm:pt>
    <dgm:pt modelId="{07AE5A39-56B1-42F1-B4E9-F35AA3D77BBF}" type="parTrans" cxnId="{AA944F0D-9095-4E32-962A-22182CDE39BB}">
      <dgm:prSet/>
      <dgm:spPr/>
      <dgm:t>
        <a:bodyPr/>
        <a:lstStyle/>
        <a:p>
          <a:endParaRPr lang="en-US"/>
        </a:p>
      </dgm:t>
    </dgm:pt>
    <dgm:pt modelId="{01A305EA-C0CE-427A-B3AA-1DF056FE4A8C}" type="sibTrans" cxnId="{AA944F0D-9095-4E32-962A-22182CDE39BB}">
      <dgm:prSet/>
      <dgm:spPr/>
      <dgm:t>
        <a:bodyPr/>
        <a:lstStyle/>
        <a:p>
          <a:endParaRPr lang="en-US"/>
        </a:p>
      </dgm:t>
    </dgm:pt>
    <dgm:pt modelId="{FF496A92-7274-44A0-B712-F509C7FCA041}">
      <dgm:prSet phldrT="[Text]"/>
      <dgm:spPr/>
      <dgm:t>
        <a:bodyPr/>
        <a:lstStyle/>
        <a:p>
          <a:r>
            <a:rPr lang="en-US" dirty="0"/>
            <a:t>QC &amp; batch correction</a:t>
          </a:r>
        </a:p>
      </dgm:t>
    </dgm:pt>
    <dgm:pt modelId="{B7813FF2-FE07-4350-B8A9-0C97925FCD6A}" type="parTrans" cxnId="{C33CAAA6-686B-463D-A981-33C30E137525}">
      <dgm:prSet/>
      <dgm:spPr/>
      <dgm:t>
        <a:bodyPr/>
        <a:lstStyle/>
        <a:p>
          <a:endParaRPr lang="en-US"/>
        </a:p>
      </dgm:t>
    </dgm:pt>
    <dgm:pt modelId="{11DFCAA2-F697-4CBB-97BC-0B529FD1C5A5}" type="sibTrans" cxnId="{C33CAAA6-686B-463D-A981-33C30E137525}">
      <dgm:prSet/>
      <dgm:spPr/>
      <dgm:t>
        <a:bodyPr/>
        <a:lstStyle/>
        <a:p>
          <a:endParaRPr lang="en-US"/>
        </a:p>
      </dgm:t>
    </dgm:pt>
    <dgm:pt modelId="{419F26FD-5957-4984-B6DD-0C19A5E1AB74}">
      <dgm:prSet/>
      <dgm:spPr/>
      <dgm:t>
        <a:bodyPr/>
        <a:lstStyle/>
        <a:p>
          <a:r>
            <a:rPr lang="en-US" dirty="0"/>
            <a:t>Normalization</a:t>
          </a:r>
        </a:p>
      </dgm:t>
    </dgm:pt>
    <dgm:pt modelId="{4F3B4F9B-5A7A-48FA-935C-A9E2AD9ECC30}" type="parTrans" cxnId="{E6FD7576-3A77-4CB8-824F-24D82FF0B794}">
      <dgm:prSet/>
      <dgm:spPr/>
      <dgm:t>
        <a:bodyPr/>
        <a:lstStyle/>
        <a:p>
          <a:endParaRPr lang="en-US"/>
        </a:p>
      </dgm:t>
    </dgm:pt>
    <dgm:pt modelId="{E3EF9727-007F-4EA2-BC2C-6E7673F1BB45}" type="sibTrans" cxnId="{E6FD7576-3A77-4CB8-824F-24D82FF0B794}">
      <dgm:prSet/>
      <dgm:spPr/>
      <dgm:t>
        <a:bodyPr/>
        <a:lstStyle/>
        <a:p>
          <a:endParaRPr lang="en-US"/>
        </a:p>
      </dgm:t>
    </dgm:pt>
    <dgm:pt modelId="{59CB60AA-7F0C-4085-A72D-B1FDEFB1DA7A}">
      <dgm:prSet/>
      <dgm:spPr/>
      <dgm:t>
        <a:bodyPr/>
        <a:lstStyle/>
        <a:p>
          <a:r>
            <a:rPr lang="en-US" dirty="0"/>
            <a:t>Downstream analyses</a:t>
          </a:r>
        </a:p>
      </dgm:t>
    </dgm:pt>
    <dgm:pt modelId="{5164637C-6803-4FA9-A5E4-3703A3ACE9B9}" type="parTrans" cxnId="{0CBE655D-615B-4A86-A2D9-1E067C923D58}">
      <dgm:prSet/>
      <dgm:spPr/>
      <dgm:t>
        <a:bodyPr/>
        <a:lstStyle/>
        <a:p>
          <a:endParaRPr lang="en-US"/>
        </a:p>
      </dgm:t>
    </dgm:pt>
    <dgm:pt modelId="{8F0F23A3-19B0-4D78-B734-9D4D4188E972}" type="sibTrans" cxnId="{0CBE655D-615B-4A86-A2D9-1E067C923D58}">
      <dgm:prSet/>
      <dgm:spPr/>
      <dgm:t>
        <a:bodyPr/>
        <a:lstStyle/>
        <a:p>
          <a:endParaRPr lang="en-US"/>
        </a:p>
      </dgm:t>
    </dgm:pt>
    <dgm:pt modelId="{FEE03EB4-9EEA-4BD6-80D4-A16F6B44DF69}">
      <dgm:prSet phldrT="[Text]"/>
      <dgm:spPr/>
      <dgm:t>
        <a:bodyPr/>
        <a:lstStyle/>
        <a:p>
          <a:r>
            <a:rPr lang="en-US"/>
            <a:t>Expression quantification</a:t>
          </a:r>
          <a:endParaRPr lang="en-US" dirty="0"/>
        </a:p>
      </dgm:t>
    </dgm:pt>
    <dgm:pt modelId="{2405DFA5-7C77-4E3D-A587-2446939C7C25}" type="parTrans" cxnId="{188592A2-A1B6-4FFF-90CD-DC222E716765}">
      <dgm:prSet/>
      <dgm:spPr/>
      <dgm:t>
        <a:bodyPr/>
        <a:lstStyle/>
        <a:p>
          <a:endParaRPr lang="en-US"/>
        </a:p>
      </dgm:t>
    </dgm:pt>
    <dgm:pt modelId="{89AB51E5-9BA5-4363-8C9A-F160126F5851}" type="sibTrans" cxnId="{188592A2-A1B6-4FFF-90CD-DC222E716765}">
      <dgm:prSet/>
      <dgm:spPr/>
      <dgm:t>
        <a:bodyPr/>
        <a:lstStyle/>
        <a:p>
          <a:endParaRPr lang="en-US"/>
        </a:p>
      </dgm:t>
    </dgm:pt>
    <dgm:pt modelId="{1C3ED9BF-1F7D-423D-82E0-3F00B3644275}" type="pres">
      <dgm:prSet presAssocID="{7D0DFDE7-5AFB-447C-8B88-89B5CC0525CF}" presName="Name0" presStyleCnt="0">
        <dgm:presLayoutVars>
          <dgm:dir/>
          <dgm:resizeHandles val="exact"/>
        </dgm:presLayoutVars>
      </dgm:prSet>
      <dgm:spPr/>
    </dgm:pt>
    <dgm:pt modelId="{A76D2E21-A0A3-4D33-96D8-3D39E71FC554}" type="pres">
      <dgm:prSet presAssocID="{E7CB86C6-9617-4320-9AA2-61EDA46309BA}" presName="node" presStyleLbl="node1" presStyleIdx="0" presStyleCnt="5">
        <dgm:presLayoutVars>
          <dgm:bulletEnabled val="1"/>
        </dgm:presLayoutVars>
      </dgm:prSet>
      <dgm:spPr/>
    </dgm:pt>
    <dgm:pt modelId="{D5FD6EE6-F3BB-4DCA-AF1F-2199092A2916}" type="pres">
      <dgm:prSet presAssocID="{01A305EA-C0CE-427A-B3AA-1DF056FE4A8C}" presName="sibTrans" presStyleLbl="sibTrans2D1" presStyleIdx="0" presStyleCnt="4"/>
      <dgm:spPr/>
    </dgm:pt>
    <dgm:pt modelId="{48C893F3-82A1-4D38-91D9-9FB37FEE6876}" type="pres">
      <dgm:prSet presAssocID="{01A305EA-C0CE-427A-B3AA-1DF056FE4A8C}" presName="connectorText" presStyleLbl="sibTrans2D1" presStyleIdx="0" presStyleCnt="4"/>
      <dgm:spPr/>
    </dgm:pt>
    <dgm:pt modelId="{503BCD87-E160-4968-A7E9-2B469A345A4A}" type="pres">
      <dgm:prSet presAssocID="{FEE03EB4-9EEA-4BD6-80D4-A16F6B44DF69}" presName="node" presStyleLbl="node1" presStyleIdx="1" presStyleCnt="5">
        <dgm:presLayoutVars>
          <dgm:bulletEnabled val="1"/>
        </dgm:presLayoutVars>
      </dgm:prSet>
      <dgm:spPr/>
    </dgm:pt>
    <dgm:pt modelId="{ADD5067A-629E-4DCB-8089-1281E600D109}" type="pres">
      <dgm:prSet presAssocID="{89AB51E5-9BA5-4363-8C9A-F160126F5851}" presName="sibTrans" presStyleLbl="sibTrans2D1" presStyleIdx="1" presStyleCnt="4"/>
      <dgm:spPr/>
    </dgm:pt>
    <dgm:pt modelId="{E85486A2-3847-4C3C-8AE4-5DC5E43BF570}" type="pres">
      <dgm:prSet presAssocID="{89AB51E5-9BA5-4363-8C9A-F160126F5851}" presName="connectorText" presStyleLbl="sibTrans2D1" presStyleIdx="1" presStyleCnt="4"/>
      <dgm:spPr/>
    </dgm:pt>
    <dgm:pt modelId="{2D82A60E-FD9D-4769-ACBD-5F2AFD9B1C7A}" type="pres">
      <dgm:prSet presAssocID="{FF496A92-7274-44A0-B712-F509C7FCA041}" presName="node" presStyleLbl="node1" presStyleIdx="2" presStyleCnt="5">
        <dgm:presLayoutVars>
          <dgm:bulletEnabled val="1"/>
        </dgm:presLayoutVars>
      </dgm:prSet>
      <dgm:spPr/>
    </dgm:pt>
    <dgm:pt modelId="{47806A7A-B774-40DC-8ACB-5B7F80DE74E0}" type="pres">
      <dgm:prSet presAssocID="{11DFCAA2-F697-4CBB-97BC-0B529FD1C5A5}" presName="sibTrans" presStyleLbl="sibTrans2D1" presStyleIdx="2" presStyleCnt="4"/>
      <dgm:spPr/>
    </dgm:pt>
    <dgm:pt modelId="{AFD05661-8FA7-4163-8568-8B21EAA50DE9}" type="pres">
      <dgm:prSet presAssocID="{11DFCAA2-F697-4CBB-97BC-0B529FD1C5A5}" presName="connectorText" presStyleLbl="sibTrans2D1" presStyleIdx="2" presStyleCnt="4"/>
      <dgm:spPr/>
    </dgm:pt>
    <dgm:pt modelId="{E0EAA3F5-739C-4AB5-BB86-F33697F647F4}" type="pres">
      <dgm:prSet presAssocID="{419F26FD-5957-4984-B6DD-0C19A5E1AB74}" presName="node" presStyleLbl="node1" presStyleIdx="3" presStyleCnt="5">
        <dgm:presLayoutVars>
          <dgm:bulletEnabled val="1"/>
        </dgm:presLayoutVars>
      </dgm:prSet>
      <dgm:spPr/>
    </dgm:pt>
    <dgm:pt modelId="{12AF73D8-77EE-4137-8244-E9378CE5F7BA}" type="pres">
      <dgm:prSet presAssocID="{E3EF9727-007F-4EA2-BC2C-6E7673F1BB45}" presName="sibTrans" presStyleLbl="sibTrans2D1" presStyleIdx="3" presStyleCnt="4"/>
      <dgm:spPr/>
    </dgm:pt>
    <dgm:pt modelId="{AF2885C2-C3AB-487C-9DE8-5934BCE96684}" type="pres">
      <dgm:prSet presAssocID="{E3EF9727-007F-4EA2-BC2C-6E7673F1BB45}" presName="connectorText" presStyleLbl="sibTrans2D1" presStyleIdx="3" presStyleCnt="4"/>
      <dgm:spPr/>
    </dgm:pt>
    <dgm:pt modelId="{56525D1A-7BBC-44E8-B077-34261ED489FE}" type="pres">
      <dgm:prSet presAssocID="{59CB60AA-7F0C-4085-A72D-B1FDEFB1DA7A}" presName="node" presStyleLbl="node1" presStyleIdx="4" presStyleCnt="5">
        <dgm:presLayoutVars>
          <dgm:bulletEnabled val="1"/>
        </dgm:presLayoutVars>
      </dgm:prSet>
      <dgm:spPr/>
    </dgm:pt>
  </dgm:ptLst>
  <dgm:cxnLst>
    <dgm:cxn modelId="{AA944F0D-9095-4E32-962A-22182CDE39BB}" srcId="{7D0DFDE7-5AFB-447C-8B88-89B5CC0525CF}" destId="{E7CB86C6-9617-4320-9AA2-61EDA46309BA}" srcOrd="0" destOrd="0" parTransId="{07AE5A39-56B1-42F1-B4E9-F35AA3D77BBF}" sibTransId="{01A305EA-C0CE-427A-B3AA-1DF056FE4A8C}"/>
    <dgm:cxn modelId="{533DDF18-C8DC-426F-9425-1FD0777D3D2D}" type="presOf" srcId="{11DFCAA2-F697-4CBB-97BC-0B529FD1C5A5}" destId="{47806A7A-B774-40DC-8ACB-5B7F80DE74E0}" srcOrd="0" destOrd="0" presId="urn:microsoft.com/office/officeart/2005/8/layout/process1"/>
    <dgm:cxn modelId="{E95ADD1E-F436-4CE6-8972-23A335542015}" type="presOf" srcId="{11DFCAA2-F697-4CBB-97BC-0B529FD1C5A5}" destId="{AFD05661-8FA7-4163-8568-8B21EAA50DE9}" srcOrd="1" destOrd="0" presId="urn:microsoft.com/office/officeart/2005/8/layout/process1"/>
    <dgm:cxn modelId="{B16D1A1F-02CB-45D2-A183-C579A08D6F45}" type="presOf" srcId="{E3EF9727-007F-4EA2-BC2C-6E7673F1BB45}" destId="{AF2885C2-C3AB-487C-9DE8-5934BCE96684}" srcOrd="1" destOrd="0" presId="urn:microsoft.com/office/officeart/2005/8/layout/process1"/>
    <dgm:cxn modelId="{F32B7B25-4AE4-4BA3-804C-E71C61328E2C}" type="presOf" srcId="{01A305EA-C0CE-427A-B3AA-1DF056FE4A8C}" destId="{48C893F3-82A1-4D38-91D9-9FB37FEE6876}" srcOrd="1" destOrd="0" presId="urn:microsoft.com/office/officeart/2005/8/layout/process1"/>
    <dgm:cxn modelId="{5B12263C-E798-4143-9086-6E65B6F5694D}" type="presOf" srcId="{419F26FD-5957-4984-B6DD-0C19A5E1AB74}" destId="{E0EAA3F5-739C-4AB5-BB86-F33697F647F4}" srcOrd="0" destOrd="0" presId="urn:microsoft.com/office/officeart/2005/8/layout/process1"/>
    <dgm:cxn modelId="{AD1B1D40-0E2A-4E4E-AA18-5F0751B684F4}" type="presOf" srcId="{FF496A92-7274-44A0-B712-F509C7FCA041}" destId="{2D82A60E-FD9D-4769-ACBD-5F2AFD9B1C7A}" srcOrd="0" destOrd="0" presId="urn:microsoft.com/office/officeart/2005/8/layout/process1"/>
    <dgm:cxn modelId="{0CBE655D-615B-4A86-A2D9-1E067C923D58}" srcId="{7D0DFDE7-5AFB-447C-8B88-89B5CC0525CF}" destId="{59CB60AA-7F0C-4085-A72D-B1FDEFB1DA7A}" srcOrd="4" destOrd="0" parTransId="{5164637C-6803-4FA9-A5E4-3703A3ACE9B9}" sibTransId="{8F0F23A3-19B0-4D78-B734-9D4D4188E972}"/>
    <dgm:cxn modelId="{30F66272-C3F2-4D72-8F77-6A51D4480C27}" type="presOf" srcId="{59CB60AA-7F0C-4085-A72D-B1FDEFB1DA7A}" destId="{56525D1A-7BBC-44E8-B077-34261ED489FE}" srcOrd="0" destOrd="0" presId="urn:microsoft.com/office/officeart/2005/8/layout/process1"/>
    <dgm:cxn modelId="{E6FD7576-3A77-4CB8-824F-24D82FF0B794}" srcId="{7D0DFDE7-5AFB-447C-8B88-89B5CC0525CF}" destId="{419F26FD-5957-4984-B6DD-0C19A5E1AB74}" srcOrd="3" destOrd="0" parTransId="{4F3B4F9B-5A7A-48FA-935C-A9E2AD9ECC30}" sibTransId="{E3EF9727-007F-4EA2-BC2C-6E7673F1BB45}"/>
    <dgm:cxn modelId="{60A52A93-36F3-4D4E-B1C6-FCA9701C3308}" type="presOf" srcId="{89AB51E5-9BA5-4363-8C9A-F160126F5851}" destId="{ADD5067A-629E-4DCB-8089-1281E600D109}" srcOrd="0" destOrd="0" presId="urn:microsoft.com/office/officeart/2005/8/layout/process1"/>
    <dgm:cxn modelId="{BEE4C897-EAB8-4DF2-907C-9E612CFB1DEB}" type="presOf" srcId="{01A305EA-C0CE-427A-B3AA-1DF056FE4A8C}" destId="{D5FD6EE6-F3BB-4DCA-AF1F-2199092A2916}" srcOrd="0" destOrd="0" presId="urn:microsoft.com/office/officeart/2005/8/layout/process1"/>
    <dgm:cxn modelId="{4203839D-696E-4EF6-A8EC-2D340CF41766}" type="presOf" srcId="{E3EF9727-007F-4EA2-BC2C-6E7673F1BB45}" destId="{12AF73D8-77EE-4137-8244-E9378CE5F7BA}" srcOrd="0" destOrd="0" presId="urn:microsoft.com/office/officeart/2005/8/layout/process1"/>
    <dgm:cxn modelId="{188592A2-A1B6-4FFF-90CD-DC222E716765}" srcId="{7D0DFDE7-5AFB-447C-8B88-89B5CC0525CF}" destId="{FEE03EB4-9EEA-4BD6-80D4-A16F6B44DF69}" srcOrd="1" destOrd="0" parTransId="{2405DFA5-7C77-4E3D-A587-2446939C7C25}" sibTransId="{89AB51E5-9BA5-4363-8C9A-F160126F5851}"/>
    <dgm:cxn modelId="{C33CAAA6-686B-463D-A981-33C30E137525}" srcId="{7D0DFDE7-5AFB-447C-8B88-89B5CC0525CF}" destId="{FF496A92-7274-44A0-B712-F509C7FCA041}" srcOrd="2" destOrd="0" parTransId="{B7813FF2-FE07-4350-B8A9-0C97925FCD6A}" sibTransId="{11DFCAA2-F697-4CBB-97BC-0B529FD1C5A5}"/>
    <dgm:cxn modelId="{AAD100A7-873F-445F-BD20-A36CDCB9D88D}" type="presOf" srcId="{E7CB86C6-9617-4320-9AA2-61EDA46309BA}" destId="{A76D2E21-A0A3-4D33-96D8-3D39E71FC554}" srcOrd="0" destOrd="0" presId="urn:microsoft.com/office/officeart/2005/8/layout/process1"/>
    <dgm:cxn modelId="{082612BD-E4C8-44D2-BA02-2444BC569858}" type="presOf" srcId="{7D0DFDE7-5AFB-447C-8B88-89B5CC0525CF}" destId="{1C3ED9BF-1F7D-423D-82E0-3F00B3644275}" srcOrd="0" destOrd="0" presId="urn:microsoft.com/office/officeart/2005/8/layout/process1"/>
    <dgm:cxn modelId="{BE062FE3-1408-4E75-8A46-EA76DE3DAD87}" type="presOf" srcId="{89AB51E5-9BA5-4363-8C9A-F160126F5851}" destId="{E85486A2-3847-4C3C-8AE4-5DC5E43BF570}" srcOrd="1" destOrd="0" presId="urn:microsoft.com/office/officeart/2005/8/layout/process1"/>
    <dgm:cxn modelId="{7458ABE5-B44E-4569-A3D5-66F4254171A2}" type="presOf" srcId="{FEE03EB4-9EEA-4BD6-80D4-A16F6B44DF69}" destId="{503BCD87-E160-4968-A7E9-2B469A345A4A}" srcOrd="0" destOrd="0" presId="urn:microsoft.com/office/officeart/2005/8/layout/process1"/>
    <dgm:cxn modelId="{504D5AE5-CEE7-4CA9-9F71-5116A6D41F71}" type="presParOf" srcId="{1C3ED9BF-1F7D-423D-82E0-3F00B3644275}" destId="{A76D2E21-A0A3-4D33-96D8-3D39E71FC554}" srcOrd="0" destOrd="0" presId="urn:microsoft.com/office/officeart/2005/8/layout/process1"/>
    <dgm:cxn modelId="{36A447BA-F0FD-4413-9622-95C6578AC576}" type="presParOf" srcId="{1C3ED9BF-1F7D-423D-82E0-3F00B3644275}" destId="{D5FD6EE6-F3BB-4DCA-AF1F-2199092A2916}" srcOrd="1" destOrd="0" presId="urn:microsoft.com/office/officeart/2005/8/layout/process1"/>
    <dgm:cxn modelId="{40959EB2-F73D-4661-845A-EEF7459C125F}" type="presParOf" srcId="{D5FD6EE6-F3BB-4DCA-AF1F-2199092A2916}" destId="{48C893F3-82A1-4D38-91D9-9FB37FEE6876}" srcOrd="0" destOrd="0" presId="urn:microsoft.com/office/officeart/2005/8/layout/process1"/>
    <dgm:cxn modelId="{69C3B09A-75C5-49AA-B586-9E387B0CB65A}" type="presParOf" srcId="{1C3ED9BF-1F7D-423D-82E0-3F00B3644275}" destId="{503BCD87-E160-4968-A7E9-2B469A345A4A}" srcOrd="2" destOrd="0" presId="urn:microsoft.com/office/officeart/2005/8/layout/process1"/>
    <dgm:cxn modelId="{F485A00D-02B6-40F2-BFC1-EFDE0872C5CA}" type="presParOf" srcId="{1C3ED9BF-1F7D-423D-82E0-3F00B3644275}" destId="{ADD5067A-629E-4DCB-8089-1281E600D109}" srcOrd="3" destOrd="0" presId="urn:microsoft.com/office/officeart/2005/8/layout/process1"/>
    <dgm:cxn modelId="{6B7D489C-456B-458D-A80B-614B43129683}" type="presParOf" srcId="{ADD5067A-629E-4DCB-8089-1281E600D109}" destId="{E85486A2-3847-4C3C-8AE4-5DC5E43BF570}" srcOrd="0" destOrd="0" presId="urn:microsoft.com/office/officeart/2005/8/layout/process1"/>
    <dgm:cxn modelId="{A6589C7E-4EC2-45F2-BFE5-21365F7B098B}" type="presParOf" srcId="{1C3ED9BF-1F7D-423D-82E0-3F00B3644275}" destId="{2D82A60E-FD9D-4769-ACBD-5F2AFD9B1C7A}" srcOrd="4" destOrd="0" presId="urn:microsoft.com/office/officeart/2005/8/layout/process1"/>
    <dgm:cxn modelId="{82B1CDB5-317A-4D34-A38A-C2394CDE31F8}" type="presParOf" srcId="{1C3ED9BF-1F7D-423D-82E0-3F00B3644275}" destId="{47806A7A-B774-40DC-8ACB-5B7F80DE74E0}" srcOrd="5" destOrd="0" presId="urn:microsoft.com/office/officeart/2005/8/layout/process1"/>
    <dgm:cxn modelId="{03F01584-0395-40D3-A9F3-8514CCB7A944}" type="presParOf" srcId="{47806A7A-B774-40DC-8ACB-5B7F80DE74E0}" destId="{AFD05661-8FA7-4163-8568-8B21EAA50DE9}" srcOrd="0" destOrd="0" presId="urn:microsoft.com/office/officeart/2005/8/layout/process1"/>
    <dgm:cxn modelId="{ED8C55CF-209D-434E-AF5C-BAAA9C99C135}" type="presParOf" srcId="{1C3ED9BF-1F7D-423D-82E0-3F00B3644275}" destId="{E0EAA3F5-739C-4AB5-BB86-F33697F647F4}" srcOrd="6" destOrd="0" presId="urn:microsoft.com/office/officeart/2005/8/layout/process1"/>
    <dgm:cxn modelId="{F987B26B-86AF-4782-8DBF-E524409D9D0C}" type="presParOf" srcId="{1C3ED9BF-1F7D-423D-82E0-3F00B3644275}" destId="{12AF73D8-77EE-4137-8244-E9378CE5F7BA}" srcOrd="7" destOrd="0" presId="urn:microsoft.com/office/officeart/2005/8/layout/process1"/>
    <dgm:cxn modelId="{9B8C17D0-F43B-430A-85F0-8E31695D3096}" type="presParOf" srcId="{12AF73D8-77EE-4137-8244-E9378CE5F7BA}" destId="{AF2885C2-C3AB-487C-9DE8-5934BCE96684}" srcOrd="0" destOrd="0" presId="urn:microsoft.com/office/officeart/2005/8/layout/process1"/>
    <dgm:cxn modelId="{C9E4CFD3-F464-4647-AB2C-01AF9B28DAA9}" type="presParOf" srcId="{1C3ED9BF-1F7D-423D-82E0-3F00B3644275}" destId="{56525D1A-7BBC-44E8-B077-34261ED489F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0DFDE7-5AFB-447C-8B88-89B5CC0525CF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</dgm:pt>
    <dgm:pt modelId="{E7CB86C6-9617-4320-9AA2-61EDA46309BA}">
      <dgm:prSet phldrT="[Text]"/>
      <dgm:spPr/>
      <dgm:t>
        <a:bodyPr/>
        <a:lstStyle/>
        <a:p>
          <a:r>
            <a:rPr lang="en-US" dirty="0"/>
            <a:t>Transcriptome alignment	</a:t>
          </a:r>
        </a:p>
      </dgm:t>
    </dgm:pt>
    <dgm:pt modelId="{07AE5A39-56B1-42F1-B4E9-F35AA3D77BBF}" type="parTrans" cxnId="{AA944F0D-9095-4E32-962A-22182CDE39BB}">
      <dgm:prSet/>
      <dgm:spPr/>
      <dgm:t>
        <a:bodyPr/>
        <a:lstStyle/>
        <a:p>
          <a:endParaRPr lang="en-US"/>
        </a:p>
      </dgm:t>
    </dgm:pt>
    <dgm:pt modelId="{01A305EA-C0CE-427A-B3AA-1DF056FE4A8C}" type="sibTrans" cxnId="{AA944F0D-9095-4E32-962A-22182CDE39BB}">
      <dgm:prSet/>
      <dgm:spPr/>
      <dgm:t>
        <a:bodyPr/>
        <a:lstStyle/>
        <a:p>
          <a:endParaRPr lang="en-US"/>
        </a:p>
      </dgm:t>
    </dgm:pt>
    <dgm:pt modelId="{FF496A92-7274-44A0-B712-F509C7FCA041}">
      <dgm:prSet phldrT="[Text]"/>
      <dgm:spPr/>
      <dgm:t>
        <a:bodyPr/>
        <a:lstStyle/>
        <a:p>
          <a:r>
            <a:rPr lang="en-US" dirty="0"/>
            <a:t>QC &amp; batch correction</a:t>
          </a:r>
        </a:p>
      </dgm:t>
    </dgm:pt>
    <dgm:pt modelId="{B7813FF2-FE07-4350-B8A9-0C97925FCD6A}" type="parTrans" cxnId="{C33CAAA6-686B-463D-A981-33C30E137525}">
      <dgm:prSet/>
      <dgm:spPr/>
      <dgm:t>
        <a:bodyPr/>
        <a:lstStyle/>
        <a:p>
          <a:endParaRPr lang="en-US"/>
        </a:p>
      </dgm:t>
    </dgm:pt>
    <dgm:pt modelId="{11DFCAA2-F697-4CBB-97BC-0B529FD1C5A5}" type="sibTrans" cxnId="{C33CAAA6-686B-463D-A981-33C30E137525}">
      <dgm:prSet/>
      <dgm:spPr/>
      <dgm:t>
        <a:bodyPr/>
        <a:lstStyle/>
        <a:p>
          <a:endParaRPr lang="en-US"/>
        </a:p>
      </dgm:t>
    </dgm:pt>
    <dgm:pt modelId="{419F26FD-5957-4984-B6DD-0C19A5E1AB74}">
      <dgm:prSet/>
      <dgm:spPr/>
      <dgm:t>
        <a:bodyPr/>
        <a:lstStyle/>
        <a:p>
          <a:r>
            <a:rPr lang="en-US" dirty="0"/>
            <a:t>Normalization</a:t>
          </a:r>
        </a:p>
      </dgm:t>
    </dgm:pt>
    <dgm:pt modelId="{4F3B4F9B-5A7A-48FA-935C-A9E2AD9ECC30}" type="parTrans" cxnId="{E6FD7576-3A77-4CB8-824F-24D82FF0B794}">
      <dgm:prSet/>
      <dgm:spPr/>
      <dgm:t>
        <a:bodyPr/>
        <a:lstStyle/>
        <a:p>
          <a:endParaRPr lang="en-US"/>
        </a:p>
      </dgm:t>
    </dgm:pt>
    <dgm:pt modelId="{E3EF9727-007F-4EA2-BC2C-6E7673F1BB45}" type="sibTrans" cxnId="{E6FD7576-3A77-4CB8-824F-24D82FF0B794}">
      <dgm:prSet/>
      <dgm:spPr/>
      <dgm:t>
        <a:bodyPr/>
        <a:lstStyle/>
        <a:p>
          <a:endParaRPr lang="en-US"/>
        </a:p>
      </dgm:t>
    </dgm:pt>
    <dgm:pt modelId="{59CB60AA-7F0C-4085-A72D-B1FDEFB1DA7A}">
      <dgm:prSet/>
      <dgm:spPr/>
      <dgm:t>
        <a:bodyPr/>
        <a:lstStyle/>
        <a:p>
          <a:r>
            <a:rPr lang="en-US" dirty="0"/>
            <a:t>Downstream analyses</a:t>
          </a:r>
        </a:p>
      </dgm:t>
    </dgm:pt>
    <dgm:pt modelId="{5164637C-6803-4FA9-A5E4-3703A3ACE9B9}" type="parTrans" cxnId="{0CBE655D-615B-4A86-A2D9-1E067C923D58}">
      <dgm:prSet/>
      <dgm:spPr/>
      <dgm:t>
        <a:bodyPr/>
        <a:lstStyle/>
        <a:p>
          <a:endParaRPr lang="en-US"/>
        </a:p>
      </dgm:t>
    </dgm:pt>
    <dgm:pt modelId="{8F0F23A3-19B0-4D78-B734-9D4D4188E972}" type="sibTrans" cxnId="{0CBE655D-615B-4A86-A2D9-1E067C923D58}">
      <dgm:prSet/>
      <dgm:spPr/>
      <dgm:t>
        <a:bodyPr/>
        <a:lstStyle/>
        <a:p>
          <a:endParaRPr lang="en-US"/>
        </a:p>
      </dgm:t>
    </dgm:pt>
    <dgm:pt modelId="{FEE03EB4-9EEA-4BD6-80D4-A16F6B44DF69}">
      <dgm:prSet phldrT="[Text]"/>
      <dgm:spPr/>
      <dgm:t>
        <a:bodyPr/>
        <a:lstStyle/>
        <a:p>
          <a:r>
            <a:rPr lang="en-US"/>
            <a:t>Expression quantification</a:t>
          </a:r>
          <a:endParaRPr lang="en-US" dirty="0"/>
        </a:p>
      </dgm:t>
    </dgm:pt>
    <dgm:pt modelId="{2405DFA5-7C77-4E3D-A587-2446939C7C25}" type="parTrans" cxnId="{188592A2-A1B6-4FFF-90CD-DC222E716765}">
      <dgm:prSet/>
      <dgm:spPr/>
      <dgm:t>
        <a:bodyPr/>
        <a:lstStyle/>
        <a:p>
          <a:endParaRPr lang="en-US"/>
        </a:p>
      </dgm:t>
    </dgm:pt>
    <dgm:pt modelId="{89AB51E5-9BA5-4363-8C9A-F160126F5851}" type="sibTrans" cxnId="{188592A2-A1B6-4FFF-90CD-DC222E716765}">
      <dgm:prSet/>
      <dgm:spPr/>
      <dgm:t>
        <a:bodyPr/>
        <a:lstStyle/>
        <a:p>
          <a:endParaRPr lang="en-US"/>
        </a:p>
      </dgm:t>
    </dgm:pt>
    <dgm:pt modelId="{1C3ED9BF-1F7D-423D-82E0-3F00B3644275}" type="pres">
      <dgm:prSet presAssocID="{7D0DFDE7-5AFB-447C-8B88-89B5CC0525CF}" presName="Name0" presStyleCnt="0">
        <dgm:presLayoutVars>
          <dgm:dir/>
          <dgm:resizeHandles val="exact"/>
        </dgm:presLayoutVars>
      </dgm:prSet>
      <dgm:spPr/>
    </dgm:pt>
    <dgm:pt modelId="{A76D2E21-A0A3-4D33-96D8-3D39E71FC554}" type="pres">
      <dgm:prSet presAssocID="{E7CB86C6-9617-4320-9AA2-61EDA46309BA}" presName="node" presStyleLbl="node1" presStyleIdx="0" presStyleCnt="5">
        <dgm:presLayoutVars>
          <dgm:bulletEnabled val="1"/>
        </dgm:presLayoutVars>
      </dgm:prSet>
      <dgm:spPr/>
    </dgm:pt>
    <dgm:pt modelId="{D5FD6EE6-F3BB-4DCA-AF1F-2199092A2916}" type="pres">
      <dgm:prSet presAssocID="{01A305EA-C0CE-427A-B3AA-1DF056FE4A8C}" presName="sibTrans" presStyleLbl="sibTrans2D1" presStyleIdx="0" presStyleCnt="4"/>
      <dgm:spPr/>
    </dgm:pt>
    <dgm:pt modelId="{48C893F3-82A1-4D38-91D9-9FB37FEE6876}" type="pres">
      <dgm:prSet presAssocID="{01A305EA-C0CE-427A-B3AA-1DF056FE4A8C}" presName="connectorText" presStyleLbl="sibTrans2D1" presStyleIdx="0" presStyleCnt="4"/>
      <dgm:spPr/>
    </dgm:pt>
    <dgm:pt modelId="{503BCD87-E160-4968-A7E9-2B469A345A4A}" type="pres">
      <dgm:prSet presAssocID="{FEE03EB4-9EEA-4BD6-80D4-A16F6B44DF69}" presName="node" presStyleLbl="node1" presStyleIdx="1" presStyleCnt="5">
        <dgm:presLayoutVars>
          <dgm:bulletEnabled val="1"/>
        </dgm:presLayoutVars>
      </dgm:prSet>
      <dgm:spPr/>
    </dgm:pt>
    <dgm:pt modelId="{ADD5067A-629E-4DCB-8089-1281E600D109}" type="pres">
      <dgm:prSet presAssocID="{89AB51E5-9BA5-4363-8C9A-F160126F5851}" presName="sibTrans" presStyleLbl="sibTrans2D1" presStyleIdx="1" presStyleCnt="4"/>
      <dgm:spPr/>
    </dgm:pt>
    <dgm:pt modelId="{E85486A2-3847-4C3C-8AE4-5DC5E43BF570}" type="pres">
      <dgm:prSet presAssocID="{89AB51E5-9BA5-4363-8C9A-F160126F5851}" presName="connectorText" presStyleLbl="sibTrans2D1" presStyleIdx="1" presStyleCnt="4"/>
      <dgm:spPr/>
    </dgm:pt>
    <dgm:pt modelId="{2D82A60E-FD9D-4769-ACBD-5F2AFD9B1C7A}" type="pres">
      <dgm:prSet presAssocID="{FF496A92-7274-44A0-B712-F509C7FCA041}" presName="node" presStyleLbl="node1" presStyleIdx="2" presStyleCnt="5">
        <dgm:presLayoutVars>
          <dgm:bulletEnabled val="1"/>
        </dgm:presLayoutVars>
      </dgm:prSet>
      <dgm:spPr/>
    </dgm:pt>
    <dgm:pt modelId="{47806A7A-B774-40DC-8ACB-5B7F80DE74E0}" type="pres">
      <dgm:prSet presAssocID="{11DFCAA2-F697-4CBB-97BC-0B529FD1C5A5}" presName="sibTrans" presStyleLbl="sibTrans2D1" presStyleIdx="2" presStyleCnt="4"/>
      <dgm:spPr/>
    </dgm:pt>
    <dgm:pt modelId="{AFD05661-8FA7-4163-8568-8B21EAA50DE9}" type="pres">
      <dgm:prSet presAssocID="{11DFCAA2-F697-4CBB-97BC-0B529FD1C5A5}" presName="connectorText" presStyleLbl="sibTrans2D1" presStyleIdx="2" presStyleCnt="4"/>
      <dgm:spPr/>
    </dgm:pt>
    <dgm:pt modelId="{E0EAA3F5-739C-4AB5-BB86-F33697F647F4}" type="pres">
      <dgm:prSet presAssocID="{419F26FD-5957-4984-B6DD-0C19A5E1AB74}" presName="node" presStyleLbl="node1" presStyleIdx="3" presStyleCnt="5">
        <dgm:presLayoutVars>
          <dgm:bulletEnabled val="1"/>
        </dgm:presLayoutVars>
      </dgm:prSet>
      <dgm:spPr/>
    </dgm:pt>
    <dgm:pt modelId="{12AF73D8-77EE-4137-8244-E9378CE5F7BA}" type="pres">
      <dgm:prSet presAssocID="{E3EF9727-007F-4EA2-BC2C-6E7673F1BB45}" presName="sibTrans" presStyleLbl="sibTrans2D1" presStyleIdx="3" presStyleCnt="4"/>
      <dgm:spPr/>
    </dgm:pt>
    <dgm:pt modelId="{AF2885C2-C3AB-487C-9DE8-5934BCE96684}" type="pres">
      <dgm:prSet presAssocID="{E3EF9727-007F-4EA2-BC2C-6E7673F1BB45}" presName="connectorText" presStyleLbl="sibTrans2D1" presStyleIdx="3" presStyleCnt="4"/>
      <dgm:spPr/>
    </dgm:pt>
    <dgm:pt modelId="{56525D1A-7BBC-44E8-B077-34261ED489FE}" type="pres">
      <dgm:prSet presAssocID="{59CB60AA-7F0C-4085-A72D-B1FDEFB1DA7A}" presName="node" presStyleLbl="node1" presStyleIdx="4" presStyleCnt="5">
        <dgm:presLayoutVars>
          <dgm:bulletEnabled val="1"/>
        </dgm:presLayoutVars>
      </dgm:prSet>
      <dgm:spPr/>
    </dgm:pt>
  </dgm:ptLst>
  <dgm:cxnLst>
    <dgm:cxn modelId="{AA944F0D-9095-4E32-962A-22182CDE39BB}" srcId="{7D0DFDE7-5AFB-447C-8B88-89B5CC0525CF}" destId="{E7CB86C6-9617-4320-9AA2-61EDA46309BA}" srcOrd="0" destOrd="0" parTransId="{07AE5A39-56B1-42F1-B4E9-F35AA3D77BBF}" sibTransId="{01A305EA-C0CE-427A-B3AA-1DF056FE4A8C}"/>
    <dgm:cxn modelId="{533DDF18-C8DC-426F-9425-1FD0777D3D2D}" type="presOf" srcId="{11DFCAA2-F697-4CBB-97BC-0B529FD1C5A5}" destId="{47806A7A-B774-40DC-8ACB-5B7F80DE74E0}" srcOrd="0" destOrd="0" presId="urn:microsoft.com/office/officeart/2005/8/layout/process1"/>
    <dgm:cxn modelId="{E95ADD1E-F436-4CE6-8972-23A335542015}" type="presOf" srcId="{11DFCAA2-F697-4CBB-97BC-0B529FD1C5A5}" destId="{AFD05661-8FA7-4163-8568-8B21EAA50DE9}" srcOrd="1" destOrd="0" presId="urn:microsoft.com/office/officeart/2005/8/layout/process1"/>
    <dgm:cxn modelId="{B16D1A1F-02CB-45D2-A183-C579A08D6F45}" type="presOf" srcId="{E3EF9727-007F-4EA2-BC2C-6E7673F1BB45}" destId="{AF2885C2-C3AB-487C-9DE8-5934BCE96684}" srcOrd="1" destOrd="0" presId="urn:microsoft.com/office/officeart/2005/8/layout/process1"/>
    <dgm:cxn modelId="{F32B7B25-4AE4-4BA3-804C-E71C61328E2C}" type="presOf" srcId="{01A305EA-C0CE-427A-B3AA-1DF056FE4A8C}" destId="{48C893F3-82A1-4D38-91D9-9FB37FEE6876}" srcOrd="1" destOrd="0" presId="urn:microsoft.com/office/officeart/2005/8/layout/process1"/>
    <dgm:cxn modelId="{5B12263C-E798-4143-9086-6E65B6F5694D}" type="presOf" srcId="{419F26FD-5957-4984-B6DD-0C19A5E1AB74}" destId="{E0EAA3F5-739C-4AB5-BB86-F33697F647F4}" srcOrd="0" destOrd="0" presId="urn:microsoft.com/office/officeart/2005/8/layout/process1"/>
    <dgm:cxn modelId="{AD1B1D40-0E2A-4E4E-AA18-5F0751B684F4}" type="presOf" srcId="{FF496A92-7274-44A0-B712-F509C7FCA041}" destId="{2D82A60E-FD9D-4769-ACBD-5F2AFD9B1C7A}" srcOrd="0" destOrd="0" presId="urn:microsoft.com/office/officeart/2005/8/layout/process1"/>
    <dgm:cxn modelId="{0CBE655D-615B-4A86-A2D9-1E067C923D58}" srcId="{7D0DFDE7-5AFB-447C-8B88-89B5CC0525CF}" destId="{59CB60AA-7F0C-4085-A72D-B1FDEFB1DA7A}" srcOrd="4" destOrd="0" parTransId="{5164637C-6803-4FA9-A5E4-3703A3ACE9B9}" sibTransId="{8F0F23A3-19B0-4D78-B734-9D4D4188E972}"/>
    <dgm:cxn modelId="{30F66272-C3F2-4D72-8F77-6A51D4480C27}" type="presOf" srcId="{59CB60AA-7F0C-4085-A72D-B1FDEFB1DA7A}" destId="{56525D1A-7BBC-44E8-B077-34261ED489FE}" srcOrd="0" destOrd="0" presId="urn:microsoft.com/office/officeart/2005/8/layout/process1"/>
    <dgm:cxn modelId="{E6FD7576-3A77-4CB8-824F-24D82FF0B794}" srcId="{7D0DFDE7-5AFB-447C-8B88-89B5CC0525CF}" destId="{419F26FD-5957-4984-B6DD-0C19A5E1AB74}" srcOrd="3" destOrd="0" parTransId="{4F3B4F9B-5A7A-48FA-935C-A9E2AD9ECC30}" sibTransId="{E3EF9727-007F-4EA2-BC2C-6E7673F1BB45}"/>
    <dgm:cxn modelId="{60A52A93-36F3-4D4E-B1C6-FCA9701C3308}" type="presOf" srcId="{89AB51E5-9BA5-4363-8C9A-F160126F5851}" destId="{ADD5067A-629E-4DCB-8089-1281E600D109}" srcOrd="0" destOrd="0" presId="urn:microsoft.com/office/officeart/2005/8/layout/process1"/>
    <dgm:cxn modelId="{BEE4C897-EAB8-4DF2-907C-9E612CFB1DEB}" type="presOf" srcId="{01A305EA-C0CE-427A-B3AA-1DF056FE4A8C}" destId="{D5FD6EE6-F3BB-4DCA-AF1F-2199092A2916}" srcOrd="0" destOrd="0" presId="urn:microsoft.com/office/officeart/2005/8/layout/process1"/>
    <dgm:cxn modelId="{4203839D-696E-4EF6-A8EC-2D340CF41766}" type="presOf" srcId="{E3EF9727-007F-4EA2-BC2C-6E7673F1BB45}" destId="{12AF73D8-77EE-4137-8244-E9378CE5F7BA}" srcOrd="0" destOrd="0" presId="urn:microsoft.com/office/officeart/2005/8/layout/process1"/>
    <dgm:cxn modelId="{188592A2-A1B6-4FFF-90CD-DC222E716765}" srcId="{7D0DFDE7-5AFB-447C-8B88-89B5CC0525CF}" destId="{FEE03EB4-9EEA-4BD6-80D4-A16F6B44DF69}" srcOrd="1" destOrd="0" parTransId="{2405DFA5-7C77-4E3D-A587-2446939C7C25}" sibTransId="{89AB51E5-9BA5-4363-8C9A-F160126F5851}"/>
    <dgm:cxn modelId="{C33CAAA6-686B-463D-A981-33C30E137525}" srcId="{7D0DFDE7-5AFB-447C-8B88-89B5CC0525CF}" destId="{FF496A92-7274-44A0-B712-F509C7FCA041}" srcOrd="2" destOrd="0" parTransId="{B7813FF2-FE07-4350-B8A9-0C97925FCD6A}" sibTransId="{11DFCAA2-F697-4CBB-97BC-0B529FD1C5A5}"/>
    <dgm:cxn modelId="{AAD100A7-873F-445F-BD20-A36CDCB9D88D}" type="presOf" srcId="{E7CB86C6-9617-4320-9AA2-61EDA46309BA}" destId="{A76D2E21-A0A3-4D33-96D8-3D39E71FC554}" srcOrd="0" destOrd="0" presId="urn:microsoft.com/office/officeart/2005/8/layout/process1"/>
    <dgm:cxn modelId="{082612BD-E4C8-44D2-BA02-2444BC569858}" type="presOf" srcId="{7D0DFDE7-5AFB-447C-8B88-89B5CC0525CF}" destId="{1C3ED9BF-1F7D-423D-82E0-3F00B3644275}" srcOrd="0" destOrd="0" presId="urn:microsoft.com/office/officeart/2005/8/layout/process1"/>
    <dgm:cxn modelId="{BE062FE3-1408-4E75-8A46-EA76DE3DAD87}" type="presOf" srcId="{89AB51E5-9BA5-4363-8C9A-F160126F5851}" destId="{E85486A2-3847-4C3C-8AE4-5DC5E43BF570}" srcOrd="1" destOrd="0" presId="urn:microsoft.com/office/officeart/2005/8/layout/process1"/>
    <dgm:cxn modelId="{7458ABE5-B44E-4569-A3D5-66F4254171A2}" type="presOf" srcId="{FEE03EB4-9EEA-4BD6-80D4-A16F6B44DF69}" destId="{503BCD87-E160-4968-A7E9-2B469A345A4A}" srcOrd="0" destOrd="0" presId="urn:microsoft.com/office/officeart/2005/8/layout/process1"/>
    <dgm:cxn modelId="{504D5AE5-CEE7-4CA9-9F71-5116A6D41F71}" type="presParOf" srcId="{1C3ED9BF-1F7D-423D-82E0-3F00B3644275}" destId="{A76D2E21-A0A3-4D33-96D8-3D39E71FC554}" srcOrd="0" destOrd="0" presId="urn:microsoft.com/office/officeart/2005/8/layout/process1"/>
    <dgm:cxn modelId="{36A447BA-F0FD-4413-9622-95C6578AC576}" type="presParOf" srcId="{1C3ED9BF-1F7D-423D-82E0-3F00B3644275}" destId="{D5FD6EE6-F3BB-4DCA-AF1F-2199092A2916}" srcOrd="1" destOrd="0" presId="urn:microsoft.com/office/officeart/2005/8/layout/process1"/>
    <dgm:cxn modelId="{40959EB2-F73D-4661-845A-EEF7459C125F}" type="presParOf" srcId="{D5FD6EE6-F3BB-4DCA-AF1F-2199092A2916}" destId="{48C893F3-82A1-4D38-91D9-9FB37FEE6876}" srcOrd="0" destOrd="0" presId="urn:microsoft.com/office/officeart/2005/8/layout/process1"/>
    <dgm:cxn modelId="{69C3B09A-75C5-49AA-B586-9E387B0CB65A}" type="presParOf" srcId="{1C3ED9BF-1F7D-423D-82E0-3F00B3644275}" destId="{503BCD87-E160-4968-A7E9-2B469A345A4A}" srcOrd="2" destOrd="0" presId="urn:microsoft.com/office/officeart/2005/8/layout/process1"/>
    <dgm:cxn modelId="{F485A00D-02B6-40F2-BFC1-EFDE0872C5CA}" type="presParOf" srcId="{1C3ED9BF-1F7D-423D-82E0-3F00B3644275}" destId="{ADD5067A-629E-4DCB-8089-1281E600D109}" srcOrd="3" destOrd="0" presId="urn:microsoft.com/office/officeart/2005/8/layout/process1"/>
    <dgm:cxn modelId="{6B7D489C-456B-458D-A80B-614B43129683}" type="presParOf" srcId="{ADD5067A-629E-4DCB-8089-1281E600D109}" destId="{E85486A2-3847-4C3C-8AE4-5DC5E43BF570}" srcOrd="0" destOrd="0" presId="urn:microsoft.com/office/officeart/2005/8/layout/process1"/>
    <dgm:cxn modelId="{A6589C7E-4EC2-45F2-BFE5-21365F7B098B}" type="presParOf" srcId="{1C3ED9BF-1F7D-423D-82E0-3F00B3644275}" destId="{2D82A60E-FD9D-4769-ACBD-5F2AFD9B1C7A}" srcOrd="4" destOrd="0" presId="urn:microsoft.com/office/officeart/2005/8/layout/process1"/>
    <dgm:cxn modelId="{82B1CDB5-317A-4D34-A38A-C2394CDE31F8}" type="presParOf" srcId="{1C3ED9BF-1F7D-423D-82E0-3F00B3644275}" destId="{47806A7A-B774-40DC-8ACB-5B7F80DE74E0}" srcOrd="5" destOrd="0" presId="urn:microsoft.com/office/officeart/2005/8/layout/process1"/>
    <dgm:cxn modelId="{03F01584-0395-40D3-A9F3-8514CCB7A944}" type="presParOf" srcId="{47806A7A-B774-40DC-8ACB-5B7F80DE74E0}" destId="{AFD05661-8FA7-4163-8568-8B21EAA50DE9}" srcOrd="0" destOrd="0" presId="urn:microsoft.com/office/officeart/2005/8/layout/process1"/>
    <dgm:cxn modelId="{ED8C55CF-209D-434E-AF5C-BAAA9C99C135}" type="presParOf" srcId="{1C3ED9BF-1F7D-423D-82E0-3F00B3644275}" destId="{E0EAA3F5-739C-4AB5-BB86-F33697F647F4}" srcOrd="6" destOrd="0" presId="urn:microsoft.com/office/officeart/2005/8/layout/process1"/>
    <dgm:cxn modelId="{F987B26B-86AF-4782-8DBF-E524409D9D0C}" type="presParOf" srcId="{1C3ED9BF-1F7D-423D-82E0-3F00B3644275}" destId="{12AF73D8-77EE-4137-8244-E9378CE5F7BA}" srcOrd="7" destOrd="0" presId="urn:microsoft.com/office/officeart/2005/8/layout/process1"/>
    <dgm:cxn modelId="{9B8C17D0-F43B-430A-85F0-8E31695D3096}" type="presParOf" srcId="{12AF73D8-77EE-4137-8244-E9378CE5F7BA}" destId="{AF2885C2-C3AB-487C-9DE8-5934BCE96684}" srcOrd="0" destOrd="0" presId="urn:microsoft.com/office/officeart/2005/8/layout/process1"/>
    <dgm:cxn modelId="{C9E4CFD3-F464-4647-AB2C-01AF9B28DAA9}" type="presParOf" srcId="{1C3ED9BF-1F7D-423D-82E0-3F00B3644275}" destId="{56525D1A-7BBC-44E8-B077-34261ED489F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0DFDE7-5AFB-447C-8B88-89B5CC0525CF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</dgm:pt>
    <dgm:pt modelId="{E7CB86C6-9617-4320-9AA2-61EDA46309BA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Differential gene expression</a:t>
          </a:r>
        </a:p>
      </dgm:t>
    </dgm:pt>
    <dgm:pt modelId="{07AE5A39-56B1-42F1-B4E9-F35AA3D77BBF}" type="parTrans" cxnId="{AA944F0D-9095-4E32-962A-22182CDE39BB}">
      <dgm:prSet/>
      <dgm:spPr/>
      <dgm:t>
        <a:bodyPr/>
        <a:lstStyle/>
        <a:p>
          <a:endParaRPr lang="en-US"/>
        </a:p>
      </dgm:t>
    </dgm:pt>
    <dgm:pt modelId="{01A305EA-C0CE-427A-B3AA-1DF056FE4A8C}" type="sibTrans" cxnId="{AA944F0D-9095-4E32-962A-22182CDE39BB}">
      <dgm:prSet/>
      <dgm:spPr/>
      <dgm:t>
        <a:bodyPr/>
        <a:lstStyle/>
        <a:p>
          <a:endParaRPr lang="en-US"/>
        </a:p>
      </dgm:t>
    </dgm:pt>
    <dgm:pt modelId="{FF496A92-7274-44A0-B712-F509C7FCA041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Unsupervised approaches (PCA, gene clustering)</a:t>
          </a:r>
        </a:p>
      </dgm:t>
    </dgm:pt>
    <dgm:pt modelId="{B7813FF2-FE07-4350-B8A9-0C97925FCD6A}" type="parTrans" cxnId="{C33CAAA6-686B-463D-A981-33C30E137525}">
      <dgm:prSet/>
      <dgm:spPr/>
      <dgm:t>
        <a:bodyPr/>
        <a:lstStyle/>
        <a:p>
          <a:endParaRPr lang="en-US"/>
        </a:p>
      </dgm:t>
    </dgm:pt>
    <dgm:pt modelId="{11DFCAA2-F697-4CBB-97BC-0B529FD1C5A5}" type="sibTrans" cxnId="{C33CAAA6-686B-463D-A981-33C30E137525}">
      <dgm:prSet/>
      <dgm:spPr/>
      <dgm:t>
        <a:bodyPr/>
        <a:lstStyle/>
        <a:p>
          <a:endParaRPr lang="en-US"/>
        </a:p>
      </dgm:t>
    </dgm:pt>
    <dgm:pt modelId="{59CB60AA-7F0C-4085-A72D-B1FDEFB1DA7A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Integrated interpretation</a:t>
          </a:r>
        </a:p>
      </dgm:t>
    </dgm:pt>
    <dgm:pt modelId="{5164637C-6803-4FA9-A5E4-3703A3ACE9B9}" type="parTrans" cxnId="{0CBE655D-615B-4A86-A2D9-1E067C923D58}">
      <dgm:prSet/>
      <dgm:spPr/>
      <dgm:t>
        <a:bodyPr/>
        <a:lstStyle/>
        <a:p>
          <a:endParaRPr lang="en-US"/>
        </a:p>
      </dgm:t>
    </dgm:pt>
    <dgm:pt modelId="{8F0F23A3-19B0-4D78-B734-9D4D4188E972}" type="sibTrans" cxnId="{0CBE655D-615B-4A86-A2D9-1E067C923D58}">
      <dgm:prSet/>
      <dgm:spPr/>
      <dgm:t>
        <a:bodyPr/>
        <a:lstStyle/>
        <a:p>
          <a:endParaRPr lang="en-US"/>
        </a:p>
      </dgm:t>
    </dgm:pt>
    <dgm:pt modelId="{1C3ED9BF-1F7D-423D-82E0-3F00B3644275}" type="pres">
      <dgm:prSet presAssocID="{7D0DFDE7-5AFB-447C-8B88-89B5CC0525CF}" presName="Name0" presStyleCnt="0">
        <dgm:presLayoutVars>
          <dgm:dir/>
          <dgm:resizeHandles val="exact"/>
        </dgm:presLayoutVars>
      </dgm:prSet>
      <dgm:spPr/>
    </dgm:pt>
    <dgm:pt modelId="{A76D2E21-A0A3-4D33-96D8-3D39E71FC554}" type="pres">
      <dgm:prSet presAssocID="{E7CB86C6-9617-4320-9AA2-61EDA46309BA}" presName="node" presStyleLbl="node1" presStyleIdx="0" presStyleCnt="3">
        <dgm:presLayoutVars>
          <dgm:bulletEnabled val="1"/>
        </dgm:presLayoutVars>
      </dgm:prSet>
      <dgm:spPr/>
    </dgm:pt>
    <dgm:pt modelId="{D5FD6EE6-F3BB-4DCA-AF1F-2199092A2916}" type="pres">
      <dgm:prSet presAssocID="{01A305EA-C0CE-427A-B3AA-1DF056FE4A8C}" presName="sibTrans" presStyleLbl="sibTrans2D1" presStyleIdx="0" presStyleCnt="2"/>
      <dgm:spPr/>
    </dgm:pt>
    <dgm:pt modelId="{48C893F3-82A1-4D38-91D9-9FB37FEE6876}" type="pres">
      <dgm:prSet presAssocID="{01A305EA-C0CE-427A-B3AA-1DF056FE4A8C}" presName="connectorText" presStyleLbl="sibTrans2D1" presStyleIdx="0" presStyleCnt="2"/>
      <dgm:spPr/>
    </dgm:pt>
    <dgm:pt modelId="{2D82A60E-FD9D-4769-ACBD-5F2AFD9B1C7A}" type="pres">
      <dgm:prSet presAssocID="{FF496A92-7274-44A0-B712-F509C7FCA041}" presName="node" presStyleLbl="node1" presStyleIdx="1" presStyleCnt="3">
        <dgm:presLayoutVars>
          <dgm:bulletEnabled val="1"/>
        </dgm:presLayoutVars>
      </dgm:prSet>
      <dgm:spPr/>
    </dgm:pt>
    <dgm:pt modelId="{47806A7A-B774-40DC-8ACB-5B7F80DE74E0}" type="pres">
      <dgm:prSet presAssocID="{11DFCAA2-F697-4CBB-97BC-0B529FD1C5A5}" presName="sibTrans" presStyleLbl="sibTrans2D1" presStyleIdx="1" presStyleCnt="2"/>
      <dgm:spPr/>
    </dgm:pt>
    <dgm:pt modelId="{AFD05661-8FA7-4163-8568-8B21EAA50DE9}" type="pres">
      <dgm:prSet presAssocID="{11DFCAA2-F697-4CBB-97BC-0B529FD1C5A5}" presName="connectorText" presStyleLbl="sibTrans2D1" presStyleIdx="1" presStyleCnt="2"/>
      <dgm:spPr/>
    </dgm:pt>
    <dgm:pt modelId="{56525D1A-7BBC-44E8-B077-34261ED489FE}" type="pres">
      <dgm:prSet presAssocID="{59CB60AA-7F0C-4085-A72D-B1FDEFB1DA7A}" presName="node" presStyleLbl="node1" presStyleIdx="2" presStyleCnt="3">
        <dgm:presLayoutVars>
          <dgm:bulletEnabled val="1"/>
        </dgm:presLayoutVars>
      </dgm:prSet>
      <dgm:spPr/>
    </dgm:pt>
  </dgm:ptLst>
  <dgm:cxnLst>
    <dgm:cxn modelId="{AA944F0D-9095-4E32-962A-22182CDE39BB}" srcId="{7D0DFDE7-5AFB-447C-8B88-89B5CC0525CF}" destId="{E7CB86C6-9617-4320-9AA2-61EDA46309BA}" srcOrd="0" destOrd="0" parTransId="{07AE5A39-56B1-42F1-B4E9-F35AA3D77BBF}" sibTransId="{01A305EA-C0CE-427A-B3AA-1DF056FE4A8C}"/>
    <dgm:cxn modelId="{533DDF18-C8DC-426F-9425-1FD0777D3D2D}" type="presOf" srcId="{11DFCAA2-F697-4CBB-97BC-0B529FD1C5A5}" destId="{47806A7A-B774-40DC-8ACB-5B7F80DE74E0}" srcOrd="0" destOrd="0" presId="urn:microsoft.com/office/officeart/2005/8/layout/process1"/>
    <dgm:cxn modelId="{E95ADD1E-F436-4CE6-8972-23A335542015}" type="presOf" srcId="{11DFCAA2-F697-4CBB-97BC-0B529FD1C5A5}" destId="{AFD05661-8FA7-4163-8568-8B21EAA50DE9}" srcOrd="1" destOrd="0" presId="urn:microsoft.com/office/officeart/2005/8/layout/process1"/>
    <dgm:cxn modelId="{F32B7B25-4AE4-4BA3-804C-E71C61328E2C}" type="presOf" srcId="{01A305EA-C0CE-427A-B3AA-1DF056FE4A8C}" destId="{48C893F3-82A1-4D38-91D9-9FB37FEE6876}" srcOrd="1" destOrd="0" presId="urn:microsoft.com/office/officeart/2005/8/layout/process1"/>
    <dgm:cxn modelId="{AD1B1D40-0E2A-4E4E-AA18-5F0751B684F4}" type="presOf" srcId="{FF496A92-7274-44A0-B712-F509C7FCA041}" destId="{2D82A60E-FD9D-4769-ACBD-5F2AFD9B1C7A}" srcOrd="0" destOrd="0" presId="urn:microsoft.com/office/officeart/2005/8/layout/process1"/>
    <dgm:cxn modelId="{0CBE655D-615B-4A86-A2D9-1E067C923D58}" srcId="{7D0DFDE7-5AFB-447C-8B88-89B5CC0525CF}" destId="{59CB60AA-7F0C-4085-A72D-B1FDEFB1DA7A}" srcOrd="2" destOrd="0" parTransId="{5164637C-6803-4FA9-A5E4-3703A3ACE9B9}" sibTransId="{8F0F23A3-19B0-4D78-B734-9D4D4188E972}"/>
    <dgm:cxn modelId="{30F66272-C3F2-4D72-8F77-6A51D4480C27}" type="presOf" srcId="{59CB60AA-7F0C-4085-A72D-B1FDEFB1DA7A}" destId="{56525D1A-7BBC-44E8-B077-34261ED489FE}" srcOrd="0" destOrd="0" presId="urn:microsoft.com/office/officeart/2005/8/layout/process1"/>
    <dgm:cxn modelId="{BEE4C897-EAB8-4DF2-907C-9E612CFB1DEB}" type="presOf" srcId="{01A305EA-C0CE-427A-B3AA-1DF056FE4A8C}" destId="{D5FD6EE6-F3BB-4DCA-AF1F-2199092A2916}" srcOrd="0" destOrd="0" presId="urn:microsoft.com/office/officeart/2005/8/layout/process1"/>
    <dgm:cxn modelId="{C33CAAA6-686B-463D-A981-33C30E137525}" srcId="{7D0DFDE7-5AFB-447C-8B88-89B5CC0525CF}" destId="{FF496A92-7274-44A0-B712-F509C7FCA041}" srcOrd="1" destOrd="0" parTransId="{B7813FF2-FE07-4350-B8A9-0C97925FCD6A}" sibTransId="{11DFCAA2-F697-4CBB-97BC-0B529FD1C5A5}"/>
    <dgm:cxn modelId="{AAD100A7-873F-445F-BD20-A36CDCB9D88D}" type="presOf" srcId="{E7CB86C6-9617-4320-9AA2-61EDA46309BA}" destId="{A76D2E21-A0A3-4D33-96D8-3D39E71FC554}" srcOrd="0" destOrd="0" presId="urn:microsoft.com/office/officeart/2005/8/layout/process1"/>
    <dgm:cxn modelId="{082612BD-E4C8-44D2-BA02-2444BC569858}" type="presOf" srcId="{7D0DFDE7-5AFB-447C-8B88-89B5CC0525CF}" destId="{1C3ED9BF-1F7D-423D-82E0-3F00B3644275}" srcOrd="0" destOrd="0" presId="urn:microsoft.com/office/officeart/2005/8/layout/process1"/>
    <dgm:cxn modelId="{504D5AE5-CEE7-4CA9-9F71-5116A6D41F71}" type="presParOf" srcId="{1C3ED9BF-1F7D-423D-82E0-3F00B3644275}" destId="{A76D2E21-A0A3-4D33-96D8-3D39E71FC554}" srcOrd="0" destOrd="0" presId="urn:microsoft.com/office/officeart/2005/8/layout/process1"/>
    <dgm:cxn modelId="{36A447BA-F0FD-4413-9622-95C6578AC576}" type="presParOf" srcId="{1C3ED9BF-1F7D-423D-82E0-3F00B3644275}" destId="{D5FD6EE6-F3BB-4DCA-AF1F-2199092A2916}" srcOrd="1" destOrd="0" presId="urn:microsoft.com/office/officeart/2005/8/layout/process1"/>
    <dgm:cxn modelId="{40959EB2-F73D-4661-845A-EEF7459C125F}" type="presParOf" srcId="{D5FD6EE6-F3BB-4DCA-AF1F-2199092A2916}" destId="{48C893F3-82A1-4D38-91D9-9FB37FEE6876}" srcOrd="0" destOrd="0" presId="urn:microsoft.com/office/officeart/2005/8/layout/process1"/>
    <dgm:cxn modelId="{A6589C7E-4EC2-45F2-BFE5-21365F7B098B}" type="presParOf" srcId="{1C3ED9BF-1F7D-423D-82E0-3F00B3644275}" destId="{2D82A60E-FD9D-4769-ACBD-5F2AFD9B1C7A}" srcOrd="2" destOrd="0" presId="urn:microsoft.com/office/officeart/2005/8/layout/process1"/>
    <dgm:cxn modelId="{82B1CDB5-317A-4D34-A38A-C2394CDE31F8}" type="presParOf" srcId="{1C3ED9BF-1F7D-423D-82E0-3F00B3644275}" destId="{47806A7A-B774-40DC-8ACB-5B7F80DE74E0}" srcOrd="3" destOrd="0" presId="urn:microsoft.com/office/officeart/2005/8/layout/process1"/>
    <dgm:cxn modelId="{03F01584-0395-40D3-A9F3-8514CCB7A944}" type="presParOf" srcId="{47806A7A-B774-40DC-8ACB-5B7F80DE74E0}" destId="{AFD05661-8FA7-4163-8568-8B21EAA50DE9}" srcOrd="0" destOrd="0" presId="urn:microsoft.com/office/officeart/2005/8/layout/process1"/>
    <dgm:cxn modelId="{C9E4CFD3-F464-4647-AB2C-01AF9B28DAA9}" type="presParOf" srcId="{1C3ED9BF-1F7D-423D-82E0-3F00B3644275}" destId="{56525D1A-7BBC-44E8-B077-34261ED489F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D2E21-A0A3-4D33-96D8-3D39E71FC554}">
      <dsp:nvSpPr>
        <dsp:cNvPr id="0" name=""/>
        <dsp:cNvSpPr/>
      </dsp:nvSpPr>
      <dsp:spPr>
        <a:xfrm>
          <a:off x="5540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Transcriptome alignment	</a:t>
          </a:r>
        </a:p>
      </dsp:txBody>
      <dsp:txXfrm>
        <a:off x="35723" y="2224253"/>
        <a:ext cx="1657178" cy="970160"/>
      </dsp:txXfrm>
    </dsp:sp>
    <dsp:sp modelId="{D5FD6EE6-F3BB-4DCA-AF1F-2199092A2916}">
      <dsp:nvSpPr>
        <dsp:cNvPr id="0" name=""/>
        <dsp:cNvSpPr/>
      </dsp:nvSpPr>
      <dsp:spPr>
        <a:xfrm>
          <a:off x="1894838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894838" y="2581548"/>
        <a:ext cx="254883" cy="255570"/>
      </dsp:txXfrm>
    </dsp:sp>
    <dsp:sp modelId="{503BCD87-E160-4968-A7E9-2B469A345A4A}">
      <dsp:nvSpPr>
        <dsp:cNvPr id="0" name=""/>
        <dsp:cNvSpPr/>
      </dsp:nvSpPr>
      <dsp:spPr>
        <a:xfrm>
          <a:off x="2410102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Expression quantification</a:t>
          </a:r>
          <a:endParaRPr lang="en-US" sz="1900" kern="1200" dirty="0"/>
        </a:p>
      </dsp:txBody>
      <dsp:txXfrm>
        <a:off x="2440285" y="2224253"/>
        <a:ext cx="1657178" cy="970160"/>
      </dsp:txXfrm>
    </dsp:sp>
    <dsp:sp modelId="{ADD5067A-629E-4DCB-8089-1281E600D109}">
      <dsp:nvSpPr>
        <dsp:cNvPr id="0" name=""/>
        <dsp:cNvSpPr/>
      </dsp:nvSpPr>
      <dsp:spPr>
        <a:xfrm>
          <a:off x="4299400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299400" y="2581548"/>
        <a:ext cx="254883" cy="255570"/>
      </dsp:txXfrm>
    </dsp:sp>
    <dsp:sp modelId="{2D82A60E-FD9D-4769-ACBD-5F2AFD9B1C7A}">
      <dsp:nvSpPr>
        <dsp:cNvPr id="0" name=""/>
        <dsp:cNvSpPr/>
      </dsp:nvSpPr>
      <dsp:spPr>
        <a:xfrm>
          <a:off x="4814663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QC &amp; batch correction</a:t>
          </a:r>
        </a:p>
      </dsp:txBody>
      <dsp:txXfrm>
        <a:off x="4844846" y="2224253"/>
        <a:ext cx="1657178" cy="970160"/>
      </dsp:txXfrm>
    </dsp:sp>
    <dsp:sp modelId="{47806A7A-B774-40DC-8ACB-5B7F80DE74E0}">
      <dsp:nvSpPr>
        <dsp:cNvPr id="0" name=""/>
        <dsp:cNvSpPr/>
      </dsp:nvSpPr>
      <dsp:spPr>
        <a:xfrm>
          <a:off x="6703962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703962" y="2581548"/>
        <a:ext cx="254883" cy="255570"/>
      </dsp:txXfrm>
    </dsp:sp>
    <dsp:sp modelId="{E0EAA3F5-739C-4AB5-BB86-F33697F647F4}">
      <dsp:nvSpPr>
        <dsp:cNvPr id="0" name=""/>
        <dsp:cNvSpPr/>
      </dsp:nvSpPr>
      <dsp:spPr>
        <a:xfrm>
          <a:off x="7219225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Normalization</a:t>
          </a:r>
        </a:p>
      </dsp:txBody>
      <dsp:txXfrm>
        <a:off x="7249408" y="2224253"/>
        <a:ext cx="1657178" cy="970160"/>
      </dsp:txXfrm>
    </dsp:sp>
    <dsp:sp modelId="{12AF73D8-77EE-4137-8244-E9378CE5F7BA}">
      <dsp:nvSpPr>
        <dsp:cNvPr id="0" name=""/>
        <dsp:cNvSpPr/>
      </dsp:nvSpPr>
      <dsp:spPr>
        <a:xfrm>
          <a:off x="9108524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108524" y="2581548"/>
        <a:ext cx="254883" cy="255570"/>
      </dsp:txXfrm>
    </dsp:sp>
    <dsp:sp modelId="{56525D1A-7BBC-44E8-B077-34261ED489FE}">
      <dsp:nvSpPr>
        <dsp:cNvPr id="0" name=""/>
        <dsp:cNvSpPr/>
      </dsp:nvSpPr>
      <dsp:spPr>
        <a:xfrm>
          <a:off x="9623787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Downstream analyses</a:t>
          </a:r>
        </a:p>
      </dsp:txBody>
      <dsp:txXfrm>
        <a:off x="9653970" y="2224253"/>
        <a:ext cx="1657178" cy="970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D2E21-A0A3-4D33-96D8-3D39E71FC554}">
      <dsp:nvSpPr>
        <dsp:cNvPr id="0" name=""/>
        <dsp:cNvSpPr/>
      </dsp:nvSpPr>
      <dsp:spPr>
        <a:xfrm>
          <a:off x="5540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Transcriptome alignment	</a:t>
          </a:r>
        </a:p>
      </dsp:txBody>
      <dsp:txXfrm>
        <a:off x="35723" y="2224253"/>
        <a:ext cx="1657178" cy="970160"/>
      </dsp:txXfrm>
    </dsp:sp>
    <dsp:sp modelId="{D5FD6EE6-F3BB-4DCA-AF1F-2199092A2916}">
      <dsp:nvSpPr>
        <dsp:cNvPr id="0" name=""/>
        <dsp:cNvSpPr/>
      </dsp:nvSpPr>
      <dsp:spPr>
        <a:xfrm>
          <a:off x="1894838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894838" y="2581548"/>
        <a:ext cx="254883" cy="255570"/>
      </dsp:txXfrm>
    </dsp:sp>
    <dsp:sp modelId="{503BCD87-E160-4968-A7E9-2B469A345A4A}">
      <dsp:nvSpPr>
        <dsp:cNvPr id="0" name=""/>
        <dsp:cNvSpPr/>
      </dsp:nvSpPr>
      <dsp:spPr>
        <a:xfrm>
          <a:off x="2410102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Expression quantification</a:t>
          </a:r>
          <a:endParaRPr lang="en-US" sz="1900" kern="1200" dirty="0"/>
        </a:p>
      </dsp:txBody>
      <dsp:txXfrm>
        <a:off x="2440285" y="2224253"/>
        <a:ext cx="1657178" cy="970160"/>
      </dsp:txXfrm>
    </dsp:sp>
    <dsp:sp modelId="{ADD5067A-629E-4DCB-8089-1281E600D109}">
      <dsp:nvSpPr>
        <dsp:cNvPr id="0" name=""/>
        <dsp:cNvSpPr/>
      </dsp:nvSpPr>
      <dsp:spPr>
        <a:xfrm>
          <a:off x="4299400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299400" y="2581548"/>
        <a:ext cx="254883" cy="255570"/>
      </dsp:txXfrm>
    </dsp:sp>
    <dsp:sp modelId="{2D82A60E-FD9D-4769-ACBD-5F2AFD9B1C7A}">
      <dsp:nvSpPr>
        <dsp:cNvPr id="0" name=""/>
        <dsp:cNvSpPr/>
      </dsp:nvSpPr>
      <dsp:spPr>
        <a:xfrm>
          <a:off x="4814663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QC &amp; batch correction</a:t>
          </a:r>
        </a:p>
      </dsp:txBody>
      <dsp:txXfrm>
        <a:off x="4844846" y="2224253"/>
        <a:ext cx="1657178" cy="970160"/>
      </dsp:txXfrm>
    </dsp:sp>
    <dsp:sp modelId="{47806A7A-B774-40DC-8ACB-5B7F80DE74E0}">
      <dsp:nvSpPr>
        <dsp:cNvPr id="0" name=""/>
        <dsp:cNvSpPr/>
      </dsp:nvSpPr>
      <dsp:spPr>
        <a:xfrm>
          <a:off x="6703962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703962" y="2581548"/>
        <a:ext cx="254883" cy="255570"/>
      </dsp:txXfrm>
    </dsp:sp>
    <dsp:sp modelId="{E0EAA3F5-739C-4AB5-BB86-F33697F647F4}">
      <dsp:nvSpPr>
        <dsp:cNvPr id="0" name=""/>
        <dsp:cNvSpPr/>
      </dsp:nvSpPr>
      <dsp:spPr>
        <a:xfrm>
          <a:off x="7219225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Normalization</a:t>
          </a:r>
        </a:p>
      </dsp:txBody>
      <dsp:txXfrm>
        <a:off x="7249408" y="2224253"/>
        <a:ext cx="1657178" cy="970160"/>
      </dsp:txXfrm>
    </dsp:sp>
    <dsp:sp modelId="{12AF73D8-77EE-4137-8244-E9378CE5F7BA}">
      <dsp:nvSpPr>
        <dsp:cNvPr id="0" name=""/>
        <dsp:cNvSpPr/>
      </dsp:nvSpPr>
      <dsp:spPr>
        <a:xfrm>
          <a:off x="9108524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108524" y="2581548"/>
        <a:ext cx="254883" cy="255570"/>
      </dsp:txXfrm>
    </dsp:sp>
    <dsp:sp modelId="{56525D1A-7BBC-44E8-B077-34261ED489FE}">
      <dsp:nvSpPr>
        <dsp:cNvPr id="0" name=""/>
        <dsp:cNvSpPr/>
      </dsp:nvSpPr>
      <dsp:spPr>
        <a:xfrm>
          <a:off x="9623787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Downstream analyses</a:t>
          </a:r>
        </a:p>
      </dsp:txBody>
      <dsp:txXfrm>
        <a:off x="9653970" y="2224253"/>
        <a:ext cx="1657178" cy="9701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D2E21-A0A3-4D33-96D8-3D39E71FC554}">
      <dsp:nvSpPr>
        <dsp:cNvPr id="0" name=""/>
        <dsp:cNvSpPr/>
      </dsp:nvSpPr>
      <dsp:spPr>
        <a:xfrm>
          <a:off x="9972" y="1815102"/>
          <a:ext cx="2980770" cy="1788462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Differential gene expression</a:t>
          </a:r>
        </a:p>
      </dsp:txBody>
      <dsp:txXfrm>
        <a:off x="62354" y="1867484"/>
        <a:ext cx="2876006" cy="1683698"/>
      </dsp:txXfrm>
    </dsp:sp>
    <dsp:sp modelId="{D5FD6EE6-F3BB-4DCA-AF1F-2199092A2916}">
      <dsp:nvSpPr>
        <dsp:cNvPr id="0" name=""/>
        <dsp:cNvSpPr/>
      </dsp:nvSpPr>
      <dsp:spPr>
        <a:xfrm>
          <a:off x="3288819" y="2339718"/>
          <a:ext cx="631923" cy="7392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288819" y="2487564"/>
        <a:ext cx="442346" cy="443538"/>
      </dsp:txXfrm>
    </dsp:sp>
    <dsp:sp modelId="{2D82A60E-FD9D-4769-ACBD-5F2AFD9B1C7A}">
      <dsp:nvSpPr>
        <dsp:cNvPr id="0" name=""/>
        <dsp:cNvSpPr/>
      </dsp:nvSpPr>
      <dsp:spPr>
        <a:xfrm>
          <a:off x="4183050" y="1815102"/>
          <a:ext cx="2980770" cy="1788462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Unsupervised approaches (PCA, gene clustering)</a:t>
          </a:r>
        </a:p>
      </dsp:txBody>
      <dsp:txXfrm>
        <a:off x="4235432" y="1867484"/>
        <a:ext cx="2876006" cy="1683698"/>
      </dsp:txXfrm>
    </dsp:sp>
    <dsp:sp modelId="{47806A7A-B774-40DC-8ACB-5B7F80DE74E0}">
      <dsp:nvSpPr>
        <dsp:cNvPr id="0" name=""/>
        <dsp:cNvSpPr/>
      </dsp:nvSpPr>
      <dsp:spPr>
        <a:xfrm>
          <a:off x="7461898" y="2339718"/>
          <a:ext cx="631923" cy="7392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461898" y="2487564"/>
        <a:ext cx="442346" cy="443538"/>
      </dsp:txXfrm>
    </dsp:sp>
    <dsp:sp modelId="{56525D1A-7BBC-44E8-B077-34261ED489FE}">
      <dsp:nvSpPr>
        <dsp:cNvPr id="0" name=""/>
        <dsp:cNvSpPr/>
      </dsp:nvSpPr>
      <dsp:spPr>
        <a:xfrm>
          <a:off x="8356129" y="1815102"/>
          <a:ext cx="2980770" cy="1788462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Integrated interpretation</a:t>
          </a:r>
        </a:p>
      </dsp:txBody>
      <dsp:txXfrm>
        <a:off x="8408511" y="1867484"/>
        <a:ext cx="2876006" cy="16836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400E3-E42F-4EC6-96FF-7074B5EA8875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DAD12-21AA-4494-BF41-AEDEF6DDE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15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24D4-4E63-4FED-9A63-66A6DC058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EFE5A-EF76-4715-927D-E8EDD8DB1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ACEC1-251A-466E-96F1-A13E008D6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C8522-4CB2-4AB8-8F8A-1FBF2DDC3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29533-BABF-4CD1-AA5E-DEFBE8A6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28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A2317-1497-4760-AB3F-EB851167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EA5F6-D4D4-4D9A-A652-E7CE2D2F1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6A386-6D51-4BBB-9373-9F1A9618B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2B2BA-D165-4062-AD44-F7172F30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9D7DC-29FA-45D1-9C00-10B649958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07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F9EFDF-0D59-4A75-8A61-0B1440853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FE358-45F0-4D4A-8A23-A8A7383EE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4F3F6-1969-4278-BAF6-AE8F6D19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5F94D-FCC5-4D69-B43A-D8C11F16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C4A42-19BB-4C79-8B7D-BAED187B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9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8ACD6-E27B-494B-9C6C-C23A4BC1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AFBAE-5BED-4C2B-BB47-5C613D27C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90B80-5AA7-49B1-A337-6AC7DCCD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4C367-9A90-4443-BBBB-B0AF7A537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C9710-6C41-4D81-A1F2-64661CCF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70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8126-81F5-439D-8F20-CCCCC5F0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AD8F5-DFBB-449B-8FB0-AF5A4B9BF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365A2-FC0B-4945-9FC5-EC9EF730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8CCEA-BB7A-4971-BDCD-087F9FD65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17FB0-5699-406C-B5F1-204757159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D87-EEEC-47E8-95BD-C1445C8B8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7B2A-5585-4BA4-B459-C3573EBC53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19D94-149C-400E-B1AA-ACC18E801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9A959-8B6D-443B-942D-11458B1B2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AEA79-ED1B-4D18-976C-F5328291A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798B1-55F7-4EF7-8406-EDEFAEE2F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3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94360-8299-4723-B58C-D3401D8BE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36864-59AD-493A-B582-10271CB0E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EE0AF-1577-4F10-8B16-3047D61F9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C4FD5-2727-4F85-89E1-CC0B5273A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CA5E3-FD0F-404D-880E-5DAE38153B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AED853-DD63-490A-875C-3EB21A04D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DCE53-24C8-4C99-96A3-ABE2B74E6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E8BE5-F1CE-4CE7-A32A-4ACCF948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68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A8FFF-5C79-45B8-9A3B-0C2101869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73656C-6A75-48CD-8344-1E36FB35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DF07E-E619-4529-ABCB-F828F902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2F91-0D97-4467-81B0-FDB683CC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47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2C23B5-3A0C-4DF8-9063-C4216E9C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31B41-AE41-492E-8763-0242FD11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C4544-852B-4A0B-A447-28049A36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87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6901-5C2F-49D7-9AF4-D449B33B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1B427-D185-4439-B783-CA01CE37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71CE7-D16B-4781-A728-D00CEBD7E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79E08-3D1B-4454-BB58-37A56F67E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76364-D99A-428E-8AFA-202315E4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DEFE1-E189-45E9-A19C-59E570D8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22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E2C5-713A-4F90-8A70-D21AA74E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74E5FD-D34F-466E-8914-630ED13BC2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98ACF-FD2D-490E-8C29-4BEF91376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EA08E-1481-4532-AFCA-AB4413E3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F3059-C482-427D-A27B-8A8BAED5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4802E-3DAB-4B6D-B8AE-43F83B34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04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BEF04B-B290-4BA3-BDE6-7E5F27C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E87C3-BC86-4C09-A825-226D4E546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2D65B-BC3F-4FDB-ACA8-8DAD3F5781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34872-F953-49EF-8140-F1EB7BC78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02B89-5295-4732-ADF2-AF9ED5667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3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fif"/><Relationship Id="rId5" Type="http://schemas.openxmlformats.org/officeDocument/2006/relationships/image" Target="../media/image14.jfif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://master.bioconductor.org/packages/release/workflows/vignettes/rnaseqGene/inst/doc/rnaseqGene.html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32B66-EF35-21FC-E5A4-1505AAB181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Workshop: Transcriptomics</a:t>
            </a:r>
            <a:r>
              <a:rPr lang="en-US"/>
              <a:t>/Proteomics Analysis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5A5369-D220-4EDD-278D-E158D52DAC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9 August 2023</a:t>
            </a:r>
          </a:p>
        </p:txBody>
      </p:sp>
    </p:spTree>
    <p:extLst>
      <p:ext uri="{BB962C8B-B14F-4D97-AF65-F5344CB8AC3E}">
        <p14:creationId xmlns:p14="http://schemas.microsoft.com/office/powerpoint/2010/main" val="1096916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72E89-A75E-4BAC-8627-5ABF01CE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</a:t>
            </a:r>
            <a:r>
              <a:rPr lang="en-US" baseline="0" dirty="0"/>
              <a:t> RNA-seq </a:t>
            </a:r>
            <a:r>
              <a:rPr lang="en-US" dirty="0"/>
              <a:t>QC and batch correction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6FD6FD-5A9A-43FA-97EA-3B4CF151C088}"/>
              </a:ext>
            </a:extLst>
          </p:cNvPr>
          <p:cNvSpPr txBox="1"/>
          <p:nvPr/>
        </p:nvSpPr>
        <p:spPr>
          <a:xfrm>
            <a:off x="670493" y="1591294"/>
            <a:ext cx="47982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Common QC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reads per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GC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Per-base sequencing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Percentage of reads mapped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Reads mapping to genomic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147EBF62-0E4F-41CC-A621-20260C222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93" y="3594954"/>
            <a:ext cx="4222209" cy="2897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69E7FA-BB39-48D6-B200-B65F8D3BF037}"/>
              </a:ext>
            </a:extLst>
          </p:cNvPr>
          <p:cNvSpPr txBox="1"/>
          <p:nvPr/>
        </p:nvSpPr>
        <p:spPr>
          <a:xfrm>
            <a:off x="6563041" y="2163793"/>
            <a:ext cx="52306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Batch correction</a:t>
            </a:r>
          </a:p>
          <a:p>
            <a:r>
              <a:rPr lang="en-US" dirty="0"/>
              <a:t>When batches are known: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Gene-by-gene regression by batch identity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ComBat</a:t>
            </a:r>
            <a:r>
              <a:rPr lang="en-US" dirty="0"/>
              <a:t> (Empirical Bayes approach)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When unknown effects need to be accounted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Surrogate variable analysis (SVA)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RUVseq</a:t>
            </a:r>
            <a:r>
              <a:rPr lang="en-US" dirty="0"/>
              <a:t> (Factor-based analysis)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22948-F7DB-4CA4-8138-5B4C6BE6E1FC}"/>
              </a:ext>
            </a:extLst>
          </p:cNvPr>
          <p:cNvSpPr txBox="1"/>
          <p:nvPr/>
        </p:nvSpPr>
        <p:spPr>
          <a:xfrm>
            <a:off x="2879984" y="6492875"/>
            <a:ext cx="204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Babraham</a:t>
            </a:r>
            <a:r>
              <a:rPr lang="en-US" sz="1400" i="1" dirty="0"/>
              <a:t>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322209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F3A0C-D95E-4A61-9D51-5B63BE3E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Pre-processing: Normalization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59BE22-E19D-4E1B-BFD8-12B8C97C9A21}"/>
              </a:ext>
            </a:extLst>
          </p:cNvPr>
          <p:cNvSpPr/>
          <p:nvPr/>
        </p:nvSpPr>
        <p:spPr>
          <a:xfrm>
            <a:off x="84023" y="6169709"/>
            <a:ext cx="7606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Harvard Chan Bioinformatics Core</a:t>
            </a:r>
          </a:p>
          <a:p>
            <a:r>
              <a:rPr lang="en-US" sz="1600" i="1" dirty="0"/>
              <a:t>https://hbctraining.github.io/DGE_workshop/lessons/02_DGE_count_normalization.html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83888D-DEE0-40DB-89E3-503324785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6" y="2536569"/>
            <a:ext cx="3897229" cy="2057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869534-DE97-4BBC-BFB6-5910153B66CC}"/>
              </a:ext>
            </a:extLst>
          </p:cNvPr>
          <p:cNvSpPr txBox="1"/>
          <p:nvPr/>
        </p:nvSpPr>
        <p:spPr>
          <a:xfrm>
            <a:off x="975723" y="2077522"/>
            <a:ext cx="362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Accounting for sequencing depth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6746BD-C315-4830-A596-BEE237E4F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634" y="2558256"/>
            <a:ext cx="2422219" cy="18783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EF6720-771B-417F-9222-75F513DDA79D}"/>
              </a:ext>
            </a:extLst>
          </p:cNvPr>
          <p:cNvSpPr txBox="1"/>
          <p:nvPr/>
        </p:nvSpPr>
        <p:spPr>
          <a:xfrm>
            <a:off x="7869141" y="1939022"/>
            <a:ext cx="362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Accounting for gene length </a:t>
            </a:r>
          </a:p>
          <a:p>
            <a:r>
              <a:rPr lang="en-US" dirty="0"/>
              <a:t>(not done routinely anymore)</a:t>
            </a:r>
          </a:p>
        </p:txBody>
      </p:sp>
    </p:spTree>
    <p:extLst>
      <p:ext uri="{BB962C8B-B14F-4D97-AF65-F5344CB8AC3E}">
        <p14:creationId xmlns:p14="http://schemas.microsoft.com/office/powerpoint/2010/main" val="1671844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16FA2C-B03E-48B6-AD55-E8D1ED300E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84" t="8369" r="29628" b="8510"/>
          <a:stretch/>
        </p:blipFill>
        <p:spPr>
          <a:xfrm>
            <a:off x="3810000" y="101178"/>
            <a:ext cx="5726350" cy="63916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E96BCB-7784-4BF4-81A6-7D3981C20203}"/>
              </a:ext>
            </a:extLst>
          </p:cNvPr>
          <p:cNvSpPr/>
          <p:nvPr/>
        </p:nvSpPr>
        <p:spPr>
          <a:xfrm>
            <a:off x="84023" y="6169709"/>
            <a:ext cx="85592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Harvard Chan Bioinformatics Core</a:t>
            </a:r>
          </a:p>
          <a:p>
            <a:r>
              <a:rPr lang="en-US" dirty="0"/>
              <a:t>https://hbctraining.github.io/DGE_workshop/lessons/02_DGE_count_normalization.html</a:t>
            </a:r>
          </a:p>
        </p:txBody>
      </p:sp>
    </p:spTree>
    <p:extLst>
      <p:ext uri="{BB962C8B-B14F-4D97-AF65-F5344CB8AC3E}">
        <p14:creationId xmlns:p14="http://schemas.microsoft.com/office/powerpoint/2010/main" val="235261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A5102-E5A1-4D5F-9E69-FC49DA025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RNA-seq differential expression</a:t>
            </a:r>
          </a:p>
        </p:txBody>
      </p:sp>
      <p:pic>
        <p:nvPicPr>
          <p:cNvPr id="7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B324FEB-5E71-41AE-98CB-15D7113DC8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7" r="45484" b="58268"/>
          <a:stretch/>
        </p:blipFill>
        <p:spPr>
          <a:xfrm>
            <a:off x="8038188" y="2407353"/>
            <a:ext cx="3707712" cy="1585116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3FC2F73B-6E73-4E07-A0A4-FCCCFC9FF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563" y="1463214"/>
            <a:ext cx="4831037" cy="483103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129AF0D-DB08-41E9-A575-F3D69327C1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23"/>
          <a:stretch/>
        </p:blipFill>
        <p:spPr>
          <a:xfrm>
            <a:off x="79442" y="1639944"/>
            <a:ext cx="2977096" cy="28566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3623A-8BB8-4F02-B443-A4ADFD735F4D}"/>
              </a:ext>
            </a:extLst>
          </p:cNvPr>
          <p:cNvSpPr txBox="1"/>
          <p:nvPr/>
        </p:nvSpPr>
        <p:spPr>
          <a:xfrm>
            <a:off x="8866136" y="4681695"/>
            <a:ext cx="2243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Common packages:</a:t>
            </a:r>
          </a:p>
          <a:p>
            <a:r>
              <a:rPr lang="en-US" dirty="0" err="1"/>
              <a:t>edgeR</a:t>
            </a:r>
            <a:endParaRPr lang="en-US" dirty="0"/>
          </a:p>
          <a:p>
            <a:r>
              <a:rPr lang="en-US" dirty="0"/>
              <a:t>DESeq2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DD39ED4-A2DC-4085-9C9D-F3262AEFC0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3" y="4143006"/>
            <a:ext cx="3065397" cy="24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9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B79CE-0755-4A0C-BBCE-8753E7AA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Exploratory analysis - PCA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BC1674-1319-4F10-BDA9-6827BE61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352" y="2049442"/>
            <a:ext cx="4903275" cy="296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865C07E-6B83-4D11-BC31-2E7C1DD3A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6"/>
          <a:stretch/>
        </p:blipFill>
        <p:spPr>
          <a:xfrm>
            <a:off x="138896" y="1650830"/>
            <a:ext cx="2838336" cy="273084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7FF897A-3FD8-4C59-ACA0-6353A5F31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4176" y="1685947"/>
            <a:ext cx="3101232" cy="310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2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D091-3340-4733-A222-CF5541EA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and sample</a:t>
            </a:r>
            <a:r>
              <a:rPr lang="en-US" baseline="0" dirty="0"/>
              <a:t> clustering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95E33-2088-42BF-B046-97500D64808D}"/>
              </a:ext>
            </a:extLst>
          </p:cNvPr>
          <p:cNvSpPr txBox="1"/>
          <p:nvPr/>
        </p:nvSpPr>
        <p:spPr>
          <a:xfrm>
            <a:off x="6488849" y="1275909"/>
            <a:ext cx="55642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further structure in the data, especially if samples are not easily grouped into categories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 clusters (“modules”) highlight co-expression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sufficiently large sample numbers, can use: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K-means clustering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Standard hierarchical clustering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Weighted Gene Co-expression Network Analysis (WGCNA)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novo gene clusters can be used for pathway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218B92C7-DABB-49FB-BDBB-938999D70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270" y="2790334"/>
            <a:ext cx="4714660" cy="4067666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E6D922D-3499-41EE-8B18-F79B248DF0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6"/>
          <a:stretch/>
        </p:blipFill>
        <p:spPr>
          <a:xfrm>
            <a:off x="138896" y="1650830"/>
            <a:ext cx="2838336" cy="273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89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4E3B113-1E34-4513-9D80-5CE18F84EEF4}"/>
              </a:ext>
            </a:extLst>
          </p:cNvPr>
          <p:cNvGraphicFramePr/>
          <p:nvPr/>
        </p:nvGraphicFramePr>
        <p:xfrm>
          <a:off x="280555" y="719666"/>
          <a:ext cx="1134687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57B4AA0-18CC-4387-B368-88D822F2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r>
              <a:rPr lang="en-US" baseline="0" dirty="0"/>
              <a:t> of bulk RNA-seq analysis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FDEC277-78FB-42F9-BADC-2EE0768786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6004763"/>
              </p:ext>
            </p:extLst>
          </p:nvPr>
        </p:nvGraphicFramePr>
        <p:xfrm>
          <a:off x="280555" y="2832841"/>
          <a:ext cx="1134687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92D859-1E8C-4751-BF29-D12F688D99AA}"/>
              </a:ext>
            </a:extLst>
          </p:cNvPr>
          <p:cNvCxnSpPr/>
          <p:nvPr/>
        </p:nvCxnSpPr>
        <p:spPr>
          <a:xfrm flipH="1">
            <a:off x="280555" y="3930977"/>
            <a:ext cx="9655297" cy="94268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D57413-B25B-4919-81A3-71B65AD5C5D6}"/>
              </a:ext>
            </a:extLst>
          </p:cNvPr>
          <p:cNvCxnSpPr>
            <a:cxnSpLocks/>
          </p:cNvCxnSpPr>
          <p:nvPr/>
        </p:nvCxnSpPr>
        <p:spPr>
          <a:xfrm>
            <a:off x="11566814" y="3930977"/>
            <a:ext cx="60613" cy="107761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37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3D227-4D30-E4E6-42F3-8270A1E9D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Single-cell/single-nucleus RNA-seq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5DDC-E0F8-7A3D-5DFA-D4938C62D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bulk transcriptomics, but now we obtain data on each cell/nucleus individually</a:t>
            </a:r>
          </a:p>
          <a:p>
            <a:endParaRPr lang="en-US" dirty="0"/>
          </a:p>
          <a:p>
            <a:r>
              <a:rPr lang="en-US" dirty="0"/>
              <a:t>Cells/nuclei are not labeled, so the first steps are to:</a:t>
            </a:r>
          </a:p>
          <a:p>
            <a:pPr lvl="1"/>
            <a:r>
              <a:rPr lang="en-US" dirty="0"/>
              <a:t>Reduce dimensionality (usually PCA)</a:t>
            </a:r>
          </a:p>
          <a:p>
            <a:pPr lvl="1"/>
            <a:r>
              <a:rPr lang="en-US" dirty="0"/>
              <a:t>Cluster cells into groups (cell types)</a:t>
            </a:r>
          </a:p>
          <a:p>
            <a:endParaRPr lang="en-US" dirty="0"/>
          </a:p>
          <a:p>
            <a:r>
              <a:rPr lang="en-US" dirty="0"/>
              <a:t>Downstream analyses can now used supervised approaches on these cell types </a:t>
            </a:r>
          </a:p>
        </p:txBody>
      </p:sp>
    </p:spTree>
    <p:extLst>
      <p:ext uri="{BB962C8B-B14F-4D97-AF65-F5344CB8AC3E}">
        <p14:creationId xmlns:p14="http://schemas.microsoft.com/office/powerpoint/2010/main" val="4279302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91C0-6521-B911-D27A-781020D5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Single-cell </a:t>
            </a:r>
            <a:r>
              <a:rPr lang="en-US"/>
              <a:t>RNA-seq clustering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C585E-73CC-2C9B-DC0E-242BA5531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16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E1CD3-D15D-4CA7-A9AE-EC852980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molecular profiling of brain cells</a:t>
            </a:r>
          </a:p>
        </p:txBody>
      </p:sp>
      <p:pic>
        <p:nvPicPr>
          <p:cNvPr id="5" name="Content Placeholder 4" descr="A picture containing mirror, holding&#10;&#10;Description automatically generated">
            <a:extLst>
              <a:ext uri="{FF2B5EF4-FFF2-40B4-BE49-F238E27FC236}">
                <a16:creationId xmlns:a16="http://schemas.microsoft.com/office/drawing/2014/main" id="{72A4160A-3611-44BF-9DE0-1157E56A9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812" y="3259007"/>
            <a:ext cx="5349637" cy="27686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1E473-D475-4810-B9B3-67439904712F}"/>
              </a:ext>
            </a:extLst>
          </p:cNvPr>
          <p:cNvSpPr txBox="1"/>
          <p:nvPr/>
        </p:nvSpPr>
        <p:spPr>
          <a:xfrm>
            <a:off x="4762063" y="5337255"/>
            <a:ext cx="2201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Hirokawa Lab, 2018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6D23A7-A329-4B98-ABA9-24DBDF23DDC2}"/>
              </a:ext>
            </a:extLst>
          </p:cNvPr>
          <p:cNvGrpSpPr/>
          <p:nvPr/>
        </p:nvGrpSpPr>
        <p:grpSpPr>
          <a:xfrm>
            <a:off x="7800805" y="2311208"/>
            <a:ext cx="4391195" cy="2535785"/>
            <a:chOff x="2759866" y="362728"/>
            <a:chExt cx="4391195" cy="2535785"/>
          </a:xfrm>
        </p:grpSpPr>
        <p:pic>
          <p:nvPicPr>
            <p:cNvPr id="9" name="Picture 2" descr="Image result for central dogma">
              <a:extLst>
                <a:ext uri="{FF2B5EF4-FFF2-40B4-BE49-F238E27FC236}">
                  <a16:creationId xmlns:a16="http://schemas.microsoft.com/office/drawing/2014/main" id="{0943AA5C-EB39-43BB-8EDF-6960C0682D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52" r="16560"/>
            <a:stretch/>
          </p:blipFill>
          <p:spPr bwMode="auto">
            <a:xfrm>
              <a:off x="2759866" y="362728"/>
              <a:ext cx="4287063" cy="2535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B1938F-B828-4EEA-9B98-88C644A58FAB}"/>
                </a:ext>
              </a:extLst>
            </p:cNvPr>
            <p:cNvSpPr txBox="1"/>
            <p:nvPr/>
          </p:nvSpPr>
          <p:spPr>
            <a:xfrm>
              <a:off x="5920976" y="2564058"/>
              <a:ext cx="12300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Khan Academy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5393F31-2C3A-4606-9BDD-7F692B131A2E}"/>
              </a:ext>
            </a:extLst>
          </p:cNvPr>
          <p:cNvSpPr txBox="1"/>
          <p:nvPr/>
        </p:nvSpPr>
        <p:spPr>
          <a:xfrm>
            <a:off x="7414107" y="5236175"/>
            <a:ext cx="42870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Objective: Quantify mRNA or protein levels in brain tissue</a:t>
            </a:r>
          </a:p>
        </p:txBody>
      </p:sp>
      <p:pic>
        <p:nvPicPr>
          <p:cNvPr id="12" name="Picture 2" descr="Image result for brain cell types">
            <a:extLst>
              <a:ext uri="{FF2B5EF4-FFF2-40B4-BE49-F238E27FC236}">
                <a16:creationId xmlns:a16="http://schemas.microsoft.com/office/drawing/2014/main" id="{FF1CF083-3ABD-49D0-A4BD-7772DFFA8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704" y="1849180"/>
            <a:ext cx="1888991" cy="129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457455E-AE1B-4B95-8B1B-5CEF7175E362}"/>
              </a:ext>
            </a:extLst>
          </p:cNvPr>
          <p:cNvSpPr/>
          <p:nvPr/>
        </p:nvSpPr>
        <p:spPr>
          <a:xfrm>
            <a:off x="3667027" y="1849180"/>
            <a:ext cx="546754" cy="127109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B0741C0-2B7C-46B0-8A0C-3E2B2450A295}"/>
              </a:ext>
            </a:extLst>
          </p:cNvPr>
          <p:cNvCxnSpPr/>
          <p:nvPr/>
        </p:nvCxnSpPr>
        <p:spPr>
          <a:xfrm flipH="1">
            <a:off x="2036190" y="2488676"/>
            <a:ext cx="1630837" cy="81126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EEA158-76F3-4C49-BD60-4311206D1377}"/>
              </a:ext>
            </a:extLst>
          </p:cNvPr>
          <p:cNvCxnSpPr>
            <a:cxnSpLocks/>
          </p:cNvCxnSpPr>
          <p:nvPr/>
        </p:nvCxnSpPr>
        <p:spPr>
          <a:xfrm>
            <a:off x="4234351" y="2529256"/>
            <a:ext cx="2241303" cy="110006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0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ED31-3031-4EBB-823C-EC47BF83F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Methods to acquire molecular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DBB6FC-AA00-0408-7183-557D11F605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52" t="8052" r="24110" b="23974"/>
          <a:stretch/>
        </p:blipFill>
        <p:spPr>
          <a:xfrm>
            <a:off x="3033156" y="1921850"/>
            <a:ext cx="2374039" cy="1754458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B4187C1-623F-AF62-55B0-DE4F8C613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403949"/>
              </p:ext>
            </p:extLst>
          </p:nvPr>
        </p:nvGraphicFramePr>
        <p:xfrm>
          <a:off x="0" y="3660379"/>
          <a:ext cx="7415205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4839">
                  <a:extLst>
                    <a:ext uri="{9D8B030D-6E8A-4147-A177-3AD203B41FA5}">
                      <a16:colId xmlns:a16="http://schemas.microsoft.com/office/drawing/2014/main" val="3726301234"/>
                    </a:ext>
                  </a:extLst>
                </a:gridCol>
                <a:gridCol w="2261202">
                  <a:extLst>
                    <a:ext uri="{9D8B030D-6E8A-4147-A177-3AD203B41FA5}">
                      <a16:colId xmlns:a16="http://schemas.microsoft.com/office/drawing/2014/main" val="1879172364"/>
                    </a:ext>
                  </a:extLst>
                </a:gridCol>
                <a:gridCol w="1949164">
                  <a:extLst>
                    <a:ext uri="{9D8B030D-6E8A-4147-A177-3AD203B41FA5}">
                      <a16:colId xmlns:a16="http://schemas.microsoft.com/office/drawing/2014/main" val="374670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ISH/IHC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RNA-sequencing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876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of genes/proteins at 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 – 5 (~500 with advanced methods)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~10,000 – 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1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Single-cell 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96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Spatial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78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“Unbiased” (no pre-selection)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94583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6344641B-57C2-748A-4CEA-6100EAE68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43530" r="60220" b="36012"/>
          <a:stretch/>
        </p:blipFill>
        <p:spPr>
          <a:xfrm rot="5400000">
            <a:off x="5651953" y="1949294"/>
            <a:ext cx="1450758" cy="1699571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0FB7F0E-6439-E95E-ADDD-D32CB1416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922679"/>
              </p:ext>
            </p:extLst>
          </p:nvPr>
        </p:nvGraphicFramePr>
        <p:xfrm>
          <a:off x="7540018" y="3656218"/>
          <a:ext cx="212762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624">
                  <a:extLst>
                    <a:ext uri="{9D8B030D-6E8A-4147-A177-3AD203B41FA5}">
                      <a16:colId xmlns:a16="http://schemas.microsoft.com/office/drawing/2014/main" val="61032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Single-cell RNA-seq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90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~1,000 – 10,000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55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787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64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504242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BC036E6D-3011-2B20-E5DD-3F4A0F0527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53" t="63525" r="30889" b="27778"/>
          <a:stretch/>
        </p:blipFill>
        <p:spPr>
          <a:xfrm>
            <a:off x="7458401" y="2396374"/>
            <a:ext cx="2084428" cy="805409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CD33C76-A050-CD4A-C75B-3A5F45582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423191"/>
              </p:ext>
            </p:extLst>
          </p:nvPr>
        </p:nvGraphicFramePr>
        <p:xfrm>
          <a:off x="9817961" y="3656218"/>
          <a:ext cx="237403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4039">
                  <a:extLst>
                    <a:ext uri="{9D8B030D-6E8A-4147-A177-3AD203B41FA5}">
                      <a16:colId xmlns:a16="http://schemas.microsoft.com/office/drawing/2014/main" val="61032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Spatial transcriptomics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90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~1,000 – 10,000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55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787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64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504242"/>
                  </a:ext>
                </a:extLst>
              </a:tr>
            </a:tbl>
          </a:graphicData>
        </a:graphic>
      </p:graphicFrame>
      <p:pic>
        <p:nvPicPr>
          <p:cNvPr id="21" name="Picture 20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E28EA5C6-ED76-B120-C9D5-C283CFA99D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80" t="5034" b="5654"/>
          <a:stretch/>
        </p:blipFill>
        <p:spPr>
          <a:xfrm>
            <a:off x="9973189" y="1775029"/>
            <a:ext cx="1813956" cy="179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6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E9FF-1362-A935-622D-BA3671B82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workflow(s)</a:t>
            </a:r>
          </a:p>
        </p:txBody>
      </p:sp>
      <p:pic>
        <p:nvPicPr>
          <p:cNvPr id="4" name="Picture 3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C77509D0-C25C-AD7B-A346-CC9EA8B443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3239"/>
          <a:stretch/>
        </p:blipFill>
        <p:spPr>
          <a:xfrm>
            <a:off x="1023299" y="2030276"/>
            <a:ext cx="2312184" cy="2043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A2C939-65E9-5667-C8EE-C0C92B317CA0}"/>
              </a:ext>
            </a:extLst>
          </p:cNvPr>
          <p:cNvSpPr txBox="1"/>
          <p:nvPr/>
        </p:nvSpPr>
        <p:spPr>
          <a:xfrm>
            <a:off x="3002019" y="3018897"/>
            <a:ext cx="209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Tissue homogenization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&amp; RNA extraction</a:t>
            </a:r>
          </a:p>
        </p:txBody>
      </p:sp>
      <p:pic>
        <p:nvPicPr>
          <p:cNvPr id="7" name="Picture 6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96ADB353-8055-F93D-1301-E2C8EBC0CC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0"/>
          <a:stretch/>
        </p:blipFill>
        <p:spPr>
          <a:xfrm>
            <a:off x="5122921" y="1825625"/>
            <a:ext cx="4443440" cy="2043165"/>
          </a:xfrm>
          <a:prstGeom prst="rect">
            <a:avLst/>
          </a:prstGeom>
        </p:spPr>
      </p:pic>
      <p:pic>
        <p:nvPicPr>
          <p:cNvPr id="8" name="Picture 7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C5DA220B-7835-0076-D154-FBE00A0D5A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3239"/>
          <a:stretch/>
        </p:blipFill>
        <p:spPr>
          <a:xfrm>
            <a:off x="1248435" y="4267703"/>
            <a:ext cx="2312184" cy="20431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B18721-CC6E-D422-E957-62EFBF145766}"/>
              </a:ext>
            </a:extLst>
          </p:cNvPr>
          <p:cNvSpPr txBox="1"/>
          <p:nvPr/>
        </p:nvSpPr>
        <p:spPr>
          <a:xfrm>
            <a:off x="3227155" y="5256324"/>
            <a:ext cx="209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Tissue homogenization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&amp; protein preparation</a:t>
            </a:r>
          </a:p>
        </p:txBody>
      </p:sp>
      <p:pic>
        <p:nvPicPr>
          <p:cNvPr id="10" name="Picture 9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ECE19A47-6F38-48C0-693B-1E0F412D1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0" r="16151" b="26005"/>
          <a:stretch/>
        </p:blipFill>
        <p:spPr>
          <a:xfrm>
            <a:off x="6061364" y="4267703"/>
            <a:ext cx="1510146" cy="15118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C68463-98C9-8EB9-0C7B-446B8B827029}"/>
              </a:ext>
            </a:extLst>
          </p:cNvPr>
          <p:cNvSpPr txBox="1"/>
          <p:nvPr/>
        </p:nvSpPr>
        <p:spPr>
          <a:xfrm>
            <a:off x="6314717" y="5779544"/>
            <a:ext cx="209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Mass spectrometry</a:t>
            </a:r>
          </a:p>
        </p:txBody>
      </p:sp>
      <p:pic>
        <p:nvPicPr>
          <p:cNvPr id="12" name="Picture 11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1C230700-C0FE-0724-64D1-06D9E13BF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93" b="26005"/>
          <a:stretch/>
        </p:blipFill>
        <p:spPr>
          <a:xfrm>
            <a:off x="8406245" y="4143012"/>
            <a:ext cx="1348406" cy="15118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985C08-11F3-9BF5-64F5-B78880AA9038}"/>
              </a:ext>
            </a:extLst>
          </p:cNvPr>
          <p:cNvSpPr txBox="1"/>
          <p:nvPr/>
        </p:nvSpPr>
        <p:spPr>
          <a:xfrm>
            <a:off x="8414634" y="5779544"/>
            <a:ext cx="209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Protein quantification</a:t>
            </a:r>
          </a:p>
        </p:txBody>
      </p:sp>
    </p:spTree>
    <p:extLst>
      <p:ext uri="{BB962C8B-B14F-4D97-AF65-F5344CB8AC3E}">
        <p14:creationId xmlns:p14="http://schemas.microsoft.com/office/powerpoint/2010/main" val="897968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EED5-1E6C-D926-B7E2-C39DE5C3B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RNA-sequencing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27FC52F-F05E-03F5-CB74-62CDDE9EF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320555"/>
            <a:ext cx="7031676" cy="5537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39A67-FCE3-29F7-B1ED-38C4A30134E7}"/>
              </a:ext>
            </a:extLst>
          </p:cNvPr>
          <p:cNvSpPr txBox="1"/>
          <p:nvPr/>
        </p:nvSpPr>
        <p:spPr>
          <a:xfrm>
            <a:off x="8582891" y="2223654"/>
            <a:ext cx="29821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Considerations:</a:t>
            </a:r>
          </a:p>
          <a:p>
            <a:endParaRPr lang="en-US" dirty="0"/>
          </a:p>
          <a:p>
            <a:r>
              <a:rPr lang="en-US" dirty="0"/>
              <a:t>Depth of sequencing (how many reads to sequence?)</a:t>
            </a:r>
          </a:p>
          <a:p>
            <a:endParaRPr lang="en-US" dirty="0"/>
          </a:p>
          <a:p>
            <a:r>
              <a:rPr lang="en-US" dirty="0"/>
              <a:t>Single-end or paired-end (sequence both ends or one end of each fragment?)</a:t>
            </a:r>
          </a:p>
          <a:p>
            <a:endParaRPr lang="en-US" dirty="0"/>
          </a:p>
          <a:p>
            <a:r>
              <a:rPr lang="en-US" dirty="0"/>
              <a:t>Selection of RNA (poly-A selection or all RNA?)</a:t>
            </a:r>
          </a:p>
        </p:txBody>
      </p:sp>
    </p:spTree>
    <p:extLst>
      <p:ext uri="{BB962C8B-B14F-4D97-AF65-F5344CB8AC3E}">
        <p14:creationId xmlns:p14="http://schemas.microsoft.com/office/powerpoint/2010/main" val="2609000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32E8B-F2F8-0ADE-41A1-25C106A7C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Proteomics</a:t>
            </a:r>
          </a:p>
        </p:txBody>
      </p:sp>
      <p:pic>
        <p:nvPicPr>
          <p:cNvPr id="5" name="Picture 4" descr="A diagram of a cell culture&#10;&#10;Description automatically generated with medium confidence">
            <a:extLst>
              <a:ext uri="{FF2B5EF4-FFF2-40B4-BE49-F238E27FC236}">
                <a16:creationId xmlns:a16="http://schemas.microsoft.com/office/drawing/2014/main" id="{5CD415C0-4937-2FD7-FB6F-E74DE421E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11"/>
          <a:stretch/>
        </p:blipFill>
        <p:spPr>
          <a:xfrm>
            <a:off x="649431" y="1900237"/>
            <a:ext cx="9524842" cy="1902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B2E21D-4C2E-977B-0945-FD16475800F2}"/>
              </a:ext>
            </a:extLst>
          </p:cNvPr>
          <p:cNvSpPr txBox="1"/>
          <p:nvPr/>
        </p:nvSpPr>
        <p:spPr>
          <a:xfrm>
            <a:off x="8336536" y="3858733"/>
            <a:ext cx="2201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Luo &amp; </a:t>
            </a:r>
            <a:r>
              <a:rPr lang="en-US" sz="1400" i="1" dirty="0" err="1"/>
              <a:t>Muesing</a:t>
            </a:r>
            <a:r>
              <a:rPr lang="en-US" sz="1400" i="1" dirty="0"/>
              <a:t> (2014)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643F0-6F31-42B1-E8BF-83404806F6A3}"/>
              </a:ext>
            </a:extLst>
          </p:cNvPr>
          <p:cNvSpPr txBox="1"/>
          <p:nvPr/>
        </p:nvSpPr>
        <p:spPr>
          <a:xfrm>
            <a:off x="758536" y="4644736"/>
            <a:ext cx="95248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Proteomics does not include an amplification step</a:t>
            </a:r>
          </a:p>
          <a:p>
            <a:endParaRPr lang="en-US" dirty="0"/>
          </a:p>
          <a:p>
            <a:r>
              <a:rPr lang="en-US" dirty="0"/>
              <a:t>Dynamic range tends to be much greater than for RNA-seq</a:t>
            </a:r>
          </a:p>
          <a:p>
            <a:endParaRPr lang="en-US" dirty="0"/>
          </a:p>
          <a:p>
            <a:r>
              <a:rPr lang="en-US" dirty="0"/>
              <a:t>Samples are often multiplexed (TMT-Mass Spec) for better sensitivity</a:t>
            </a:r>
          </a:p>
          <a:p>
            <a:endParaRPr lang="en-US" dirty="0"/>
          </a:p>
          <a:p>
            <a:r>
              <a:rPr lang="en-US" dirty="0"/>
              <a:t>Challenge: Identifying peptides from spectra (non-trivial)</a:t>
            </a:r>
          </a:p>
        </p:txBody>
      </p:sp>
    </p:spTree>
    <p:extLst>
      <p:ext uri="{BB962C8B-B14F-4D97-AF65-F5344CB8AC3E}">
        <p14:creationId xmlns:p14="http://schemas.microsoft.com/office/powerpoint/2010/main" val="2760500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3FF5F-1887-4AEF-84FD-03984F7E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sz="4400" dirty="0"/>
              <a:t>hat do we measure with transcriptomics and proteomics methods?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61C4DD-EA49-4EF7-8F58-D14C914DF451}"/>
              </a:ext>
            </a:extLst>
          </p:cNvPr>
          <p:cNvGrpSpPr/>
          <p:nvPr/>
        </p:nvGrpSpPr>
        <p:grpSpPr>
          <a:xfrm>
            <a:off x="6695975" y="2055678"/>
            <a:ext cx="3945254" cy="1928846"/>
            <a:chOff x="2144796" y="1020512"/>
            <a:chExt cx="4641014" cy="2269005"/>
          </a:xfrm>
        </p:grpSpPr>
        <p:pic>
          <p:nvPicPr>
            <p:cNvPr id="22" name="Picture 4" descr="http://www.wherecoolthingshappen.com/wp-content/uploads/2012/12/artofcleanup001.png">
              <a:extLst>
                <a:ext uri="{FF2B5EF4-FFF2-40B4-BE49-F238E27FC236}">
                  <a16:creationId xmlns:a16="http://schemas.microsoft.com/office/drawing/2014/main" id="{03145057-1094-4757-A62A-397283A16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796" y="1020512"/>
              <a:ext cx="4552950" cy="195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25695F-DFE2-4ABA-BABE-24FE66845F0F}"/>
                </a:ext>
              </a:extLst>
            </p:cNvPr>
            <p:cNvSpPr txBox="1"/>
            <p:nvPr/>
          </p:nvSpPr>
          <p:spPr>
            <a:xfrm>
              <a:off x="4235115" y="2999874"/>
              <a:ext cx="2550695" cy="289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/>
                <a:t>The Art of Clean Up</a:t>
              </a:r>
              <a:r>
                <a:rPr lang="en-US" sz="1000" dirty="0"/>
                <a:t>, </a:t>
              </a:r>
              <a:r>
                <a:rPr lang="en-US" sz="1000" dirty="0" err="1"/>
                <a:t>Ursus</a:t>
              </a:r>
              <a:r>
                <a:rPr lang="en-US" sz="1000" dirty="0"/>
                <a:t> </a:t>
              </a:r>
              <a:r>
                <a:rPr lang="en-US" sz="1000" dirty="0" err="1"/>
                <a:t>Wehrli</a:t>
              </a:r>
              <a:endParaRPr lang="en-US" sz="1000" i="1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9BD49F9-89F7-4838-80C8-9162E168C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1737360"/>
            <a:ext cx="1869227" cy="23306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9696EA-1FF5-4AFC-BE5D-B0EF7DA9A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294" y="1921554"/>
            <a:ext cx="2057771" cy="20712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FCD7961-1E04-4580-94FB-3690948C06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0"/>
          <a:stretch/>
        </p:blipFill>
        <p:spPr>
          <a:xfrm>
            <a:off x="4377525" y="4518979"/>
            <a:ext cx="3436949" cy="15974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2DE7A0A-D08A-4255-B389-6FBFE7A0C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58" y="4489181"/>
            <a:ext cx="2678061" cy="165705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A1DCF8E-1538-4D8E-A110-7DCF6AF87F7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472923" y="4321215"/>
            <a:ext cx="1978464" cy="1949581"/>
            <a:chOff x="1648" y="0"/>
            <a:chExt cx="4384" cy="4320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067DB531-B0CB-46A1-B2FD-22B5082F462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48" y="0"/>
              <a:ext cx="4384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9419BC8A-D773-41E5-9EF1-8C86A56529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8" y="0"/>
              <a:ext cx="4390" cy="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519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8FEFD-0E22-4E9F-B187-61C769AD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modeling of count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23CBC9-A161-4240-BD78-3999DE913B7E}"/>
              </a:ext>
            </a:extLst>
          </p:cNvPr>
          <p:cNvSpPr/>
          <p:nvPr/>
        </p:nvSpPr>
        <p:spPr>
          <a:xfrm>
            <a:off x="838200" y="3918667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CC026-33AE-418B-B6A2-23CADA51947B}"/>
              </a:ext>
            </a:extLst>
          </p:cNvPr>
          <p:cNvSpPr/>
          <p:nvPr/>
        </p:nvSpPr>
        <p:spPr>
          <a:xfrm>
            <a:off x="2007175" y="2802515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5234F8-323F-412B-A632-ED3A461CEE5C}"/>
              </a:ext>
            </a:extLst>
          </p:cNvPr>
          <p:cNvSpPr/>
          <p:nvPr/>
        </p:nvSpPr>
        <p:spPr>
          <a:xfrm>
            <a:off x="1754325" y="3496104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FDF53C-20F2-4532-BF5B-0FA8E4CEE9DD}"/>
              </a:ext>
            </a:extLst>
          </p:cNvPr>
          <p:cNvSpPr/>
          <p:nvPr/>
        </p:nvSpPr>
        <p:spPr>
          <a:xfrm>
            <a:off x="1411428" y="4807092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710F3F-25C2-47E5-BBCD-8817EE7976F3}"/>
              </a:ext>
            </a:extLst>
          </p:cNvPr>
          <p:cNvSpPr/>
          <p:nvPr/>
        </p:nvSpPr>
        <p:spPr>
          <a:xfrm>
            <a:off x="3370116" y="2968335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52D769-F522-4FA3-BD81-644510CE1D2D}"/>
              </a:ext>
            </a:extLst>
          </p:cNvPr>
          <p:cNvSpPr/>
          <p:nvPr/>
        </p:nvSpPr>
        <p:spPr>
          <a:xfrm>
            <a:off x="2374319" y="3210790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405BB-BBEA-42FB-8F32-F1A009FE9FD6}"/>
              </a:ext>
            </a:extLst>
          </p:cNvPr>
          <p:cNvSpPr/>
          <p:nvPr/>
        </p:nvSpPr>
        <p:spPr>
          <a:xfrm>
            <a:off x="1984662" y="4031672"/>
            <a:ext cx="502227" cy="93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EDD2DA-D234-48E8-BE2E-AEAF5D0C110C}"/>
              </a:ext>
            </a:extLst>
          </p:cNvPr>
          <p:cNvSpPr/>
          <p:nvPr/>
        </p:nvSpPr>
        <p:spPr>
          <a:xfrm>
            <a:off x="2540575" y="3716480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F0E42E-9F53-49AA-8913-3AA4D50FB2B9}"/>
              </a:ext>
            </a:extLst>
          </p:cNvPr>
          <p:cNvSpPr/>
          <p:nvPr/>
        </p:nvSpPr>
        <p:spPr>
          <a:xfrm>
            <a:off x="2289462" y="4336472"/>
            <a:ext cx="502227" cy="93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979599-4CFD-45A4-85DB-DDDC2CA11FAA}"/>
              </a:ext>
            </a:extLst>
          </p:cNvPr>
          <p:cNvSpPr/>
          <p:nvPr/>
        </p:nvSpPr>
        <p:spPr>
          <a:xfrm>
            <a:off x="2441862" y="4488872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7025A6-8F05-4BB3-8EA2-539F6ED45284}"/>
              </a:ext>
            </a:extLst>
          </p:cNvPr>
          <p:cNvSpPr/>
          <p:nvPr/>
        </p:nvSpPr>
        <p:spPr>
          <a:xfrm>
            <a:off x="3370117" y="3716480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FD6209-2E70-4202-A323-5E8A1D129B35}"/>
              </a:ext>
            </a:extLst>
          </p:cNvPr>
          <p:cNvSpPr/>
          <p:nvPr/>
        </p:nvSpPr>
        <p:spPr>
          <a:xfrm>
            <a:off x="2746662" y="4793672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F24D8C-EC4B-48A3-AD9F-011FA3291883}"/>
              </a:ext>
            </a:extLst>
          </p:cNvPr>
          <p:cNvSpPr/>
          <p:nvPr/>
        </p:nvSpPr>
        <p:spPr>
          <a:xfrm>
            <a:off x="910936" y="2905990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3FF26B-F05C-421B-A1E0-BB1BD4049437}"/>
              </a:ext>
            </a:extLst>
          </p:cNvPr>
          <p:cNvSpPr/>
          <p:nvPr/>
        </p:nvSpPr>
        <p:spPr>
          <a:xfrm>
            <a:off x="1063336" y="3058390"/>
            <a:ext cx="502227" cy="93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6F8057-221C-4D24-8D4A-307F43EBD34D}"/>
              </a:ext>
            </a:extLst>
          </p:cNvPr>
          <p:cNvSpPr/>
          <p:nvPr/>
        </p:nvSpPr>
        <p:spPr>
          <a:xfrm>
            <a:off x="1215736" y="3210790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E94892-C083-46B7-9D0E-61DA0CD9F0E9}"/>
              </a:ext>
            </a:extLst>
          </p:cNvPr>
          <p:cNvSpPr/>
          <p:nvPr/>
        </p:nvSpPr>
        <p:spPr>
          <a:xfrm>
            <a:off x="3215982" y="4173679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E3743E-CF74-407D-BAF1-8C2B07B862BC}"/>
              </a:ext>
            </a:extLst>
          </p:cNvPr>
          <p:cNvSpPr/>
          <p:nvPr/>
        </p:nvSpPr>
        <p:spPr>
          <a:xfrm>
            <a:off x="2746662" y="2625435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5A49BD-2C5C-4D5F-87DB-EAA22C32A041}"/>
              </a:ext>
            </a:extLst>
          </p:cNvPr>
          <p:cNvSpPr/>
          <p:nvPr/>
        </p:nvSpPr>
        <p:spPr>
          <a:xfrm>
            <a:off x="1368135" y="2589067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8C4B91-2B7C-4F7C-ACD1-1689BE0B6A73}"/>
              </a:ext>
            </a:extLst>
          </p:cNvPr>
          <p:cNvSpPr/>
          <p:nvPr/>
        </p:nvSpPr>
        <p:spPr>
          <a:xfrm>
            <a:off x="477982" y="2005445"/>
            <a:ext cx="3855027" cy="334587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D2C89B-13BF-4B2A-973B-230E1412D654}"/>
              </a:ext>
            </a:extLst>
          </p:cNvPr>
          <p:cNvSpPr/>
          <p:nvPr/>
        </p:nvSpPr>
        <p:spPr>
          <a:xfrm>
            <a:off x="1335226" y="4203980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5E46AD-A78D-42D1-B084-A5B60FDB7D86}"/>
              </a:ext>
            </a:extLst>
          </p:cNvPr>
          <p:cNvSpPr/>
          <p:nvPr/>
        </p:nvSpPr>
        <p:spPr>
          <a:xfrm>
            <a:off x="3248889" y="4509653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B53862-442C-4DA3-A45E-7F6AA5E1B0B6}"/>
              </a:ext>
            </a:extLst>
          </p:cNvPr>
          <p:cNvSpPr/>
          <p:nvPr/>
        </p:nvSpPr>
        <p:spPr>
          <a:xfrm>
            <a:off x="1052942" y="4419599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AFE47C-0454-46AA-B044-DC5E312939E6}"/>
              </a:ext>
            </a:extLst>
          </p:cNvPr>
          <p:cNvSpPr/>
          <p:nvPr/>
        </p:nvSpPr>
        <p:spPr>
          <a:xfrm>
            <a:off x="659821" y="3536372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046F6E-5831-400F-BEC8-76FC5A3F6829}"/>
              </a:ext>
            </a:extLst>
          </p:cNvPr>
          <p:cNvSpPr/>
          <p:nvPr/>
        </p:nvSpPr>
        <p:spPr>
          <a:xfrm>
            <a:off x="2038348" y="2371293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23D43E-2A92-4320-BD03-65AF9B29D9BD}"/>
              </a:ext>
            </a:extLst>
          </p:cNvPr>
          <p:cNvSpPr/>
          <p:nvPr/>
        </p:nvSpPr>
        <p:spPr>
          <a:xfrm>
            <a:off x="2433202" y="5063836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86108B-4E03-4252-B66D-92F1FE321D90}"/>
              </a:ext>
            </a:extLst>
          </p:cNvPr>
          <p:cNvSpPr txBox="1"/>
          <p:nvPr/>
        </p:nvSpPr>
        <p:spPr>
          <a:xfrm>
            <a:off x="843394" y="5506089"/>
            <a:ext cx="317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set of molecules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25BBA45-014B-4E1E-8C52-FF906966643C}"/>
              </a:ext>
            </a:extLst>
          </p:cNvPr>
          <p:cNvSpPr/>
          <p:nvPr/>
        </p:nvSpPr>
        <p:spPr>
          <a:xfrm>
            <a:off x="5072495" y="1848066"/>
            <a:ext cx="2047009" cy="14235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049405-23FA-4590-BECB-E286C01F22A9}"/>
              </a:ext>
            </a:extLst>
          </p:cNvPr>
          <p:cNvSpPr/>
          <p:nvPr/>
        </p:nvSpPr>
        <p:spPr>
          <a:xfrm>
            <a:off x="5174670" y="2544255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666740-B7CB-4CE0-B0F0-AA558ACF1ACD}"/>
              </a:ext>
            </a:extLst>
          </p:cNvPr>
          <p:cNvSpPr/>
          <p:nvPr/>
        </p:nvSpPr>
        <p:spPr>
          <a:xfrm>
            <a:off x="5160816" y="2298337"/>
            <a:ext cx="502227" cy="93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1F6E48-ACF9-43A2-8BC9-E083989A15F6}"/>
              </a:ext>
            </a:extLst>
          </p:cNvPr>
          <p:cNvSpPr/>
          <p:nvPr/>
        </p:nvSpPr>
        <p:spPr>
          <a:xfrm>
            <a:off x="5716729" y="1983145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C260F2-B620-464C-A48F-1F31C4EF2D4B}"/>
              </a:ext>
            </a:extLst>
          </p:cNvPr>
          <p:cNvSpPr/>
          <p:nvPr/>
        </p:nvSpPr>
        <p:spPr>
          <a:xfrm>
            <a:off x="5618016" y="2755537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5050E8-DD27-40CC-AA9D-F259F1B05592}"/>
              </a:ext>
            </a:extLst>
          </p:cNvPr>
          <p:cNvSpPr/>
          <p:nvPr/>
        </p:nvSpPr>
        <p:spPr>
          <a:xfrm>
            <a:off x="5922816" y="3060337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E943F3-E76E-4B8C-A666-8015C67A4484}"/>
              </a:ext>
            </a:extLst>
          </p:cNvPr>
          <p:cNvSpPr/>
          <p:nvPr/>
        </p:nvSpPr>
        <p:spPr>
          <a:xfrm>
            <a:off x="6392136" y="2440344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190E07-BDB8-48A2-85F8-5B6DBA9B43A5}"/>
              </a:ext>
            </a:extLst>
          </p:cNvPr>
          <p:cNvSpPr/>
          <p:nvPr/>
        </p:nvSpPr>
        <p:spPr>
          <a:xfrm>
            <a:off x="6425043" y="2776318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5B51E-4BE5-4141-93F4-B33B55399291}"/>
              </a:ext>
            </a:extLst>
          </p:cNvPr>
          <p:cNvSpPr txBox="1"/>
          <p:nvPr/>
        </p:nvSpPr>
        <p:spPr>
          <a:xfrm>
            <a:off x="5209305" y="3310997"/>
            <a:ext cx="183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1 (reads)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F8CD85-90F8-437F-9D4A-1B3FDDE30A6A}"/>
              </a:ext>
            </a:extLst>
          </p:cNvPr>
          <p:cNvSpPr/>
          <p:nvPr/>
        </p:nvSpPr>
        <p:spPr>
          <a:xfrm>
            <a:off x="5101934" y="3919322"/>
            <a:ext cx="2047009" cy="14235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4CC6F0C-A546-4BDA-A092-56CB2CDBE1F2}"/>
              </a:ext>
            </a:extLst>
          </p:cNvPr>
          <p:cNvSpPr/>
          <p:nvPr/>
        </p:nvSpPr>
        <p:spPr>
          <a:xfrm>
            <a:off x="5190255" y="4369593"/>
            <a:ext cx="502227" cy="93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E4B1E4-B9F1-4B7F-89CF-4FBCA2992BD6}"/>
              </a:ext>
            </a:extLst>
          </p:cNvPr>
          <p:cNvSpPr/>
          <p:nvPr/>
        </p:nvSpPr>
        <p:spPr>
          <a:xfrm>
            <a:off x="5746168" y="4054401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45EA956-EFE1-484A-B9FD-48A349026E16}"/>
              </a:ext>
            </a:extLst>
          </p:cNvPr>
          <p:cNvSpPr/>
          <p:nvPr/>
        </p:nvSpPr>
        <p:spPr>
          <a:xfrm>
            <a:off x="5952255" y="5131593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029AB7-F9D3-442C-93F4-F779AC78A0E3}"/>
              </a:ext>
            </a:extLst>
          </p:cNvPr>
          <p:cNvSpPr/>
          <p:nvPr/>
        </p:nvSpPr>
        <p:spPr>
          <a:xfrm>
            <a:off x="6421575" y="4511600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A0D562-868E-428D-955D-026EC1442595}"/>
              </a:ext>
            </a:extLst>
          </p:cNvPr>
          <p:cNvSpPr/>
          <p:nvPr/>
        </p:nvSpPr>
        <p:spPr>
          <a:xfrm>
            <a:off x="6454482" y="4847574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AD1906B-24CB-4B2A-B7A5-FF6F0E125B2E}"/>
              </a:ext>
            </a:extLst>
          </p:cNvPr>
          <p:cNvSpPr txBox="1"/>
          <p:nvPr/>
        </p:nvSpPr>
        <p:spPr>
          <a:xfrm>
            <a:off x="5205838" y="5391363"/>
            <a:ext cx="191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2 (reads)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6ED4B30-BD4A-42AF-9C07-B3C6F781900D}"/>
              </a:ext>
            </a:extLst>
          </p:cNvPr>
          <p:cNvSpPr/>
          <p:nvPr/>
        </p:nvSpPr>
        <p:spPr>
          <a:xfrm>
            <a:off x="5194581" y="4625466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FE27DB5-C96C-432E-A6CC-16DA252813D0}"/>
              </a:ext>
            </a:extLst>
          </p:cNvPr>
          <p:cNvSpPr/>
          <p:nvPr/>
        </p:nvSpPr>
        <p:spPr>
          <a:xfrm>
            <a:off x="5618015" y="4898222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C864C0-20B0-42BE-9842-6855E346C70C}"/>
              </a:ext>
            </a:extLst>
          </p:cNvPr>
          <p:cNvSpPr txBox="1"/>
          <p:nvPr/>
        </p:nvSpPr>
        <p:spPr>
          <a:xfrm>
            <a:off x="7762308" y="1887531"/>
            <a:ext cx="440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Poisson distribution – measures sampling</a:t>
            </a:r>
          </a:p>
        </p:txBody>
      </p:sp>
      <p:pic>
        <p:nvPicPr>
          <p:cNvPr id="78" name="Picture 77" descr="Chart, scatter chart&#10;&#10;Description automatically generated">
            <a:extLst>
              <a:ext uri="{FF2B5EF4-FFF2-40B4-BE49-F238E27FC236}">
                <a16:creationId xmlns:a16="http://schemas.microsoft.com/office/drawing/2014/main" id="{BD70B1DB-6407-4195-ACCC-790CDAD03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308" y="3058390"/>
            <a:ext cx="4124892" cy="3299914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1CC3D2B-B97D-46D6-ADB2-016C626E8B85}"/>
              </a:ext>
            </a:extLst>
          </p:cNvPr>
          <p:cNvSpPr txBox="1"/>
          <p:nvPr/>
        </p:nvSpPr>
        <p:spPr>
          <a:xfrm>
            <a:off x="7762308" y="2405112"/>
            <a:ext cx="4407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binomial distribution – allows for better modeling of RNA/protein count data</a:t>
            </a:r>
          </a:p>
        </p:txBody>
      </p:sp>
    </p:spTree>
    <p:extLst>
      <p:ext uri="{BB962C8B-B14F-4D97-AF65-F5344CB8AC3E}">
        <p14:creationId xmlns:p14="http://schemas.microsoft.com/office/powerpoint/2010/main" val="1194573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D105A-AC1D-4B7A-A6FB-16043872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</a:t>
            </a:r>
            <a:r>
              <a:rPr lang="en-US" baseline="0" dirty="0"/>
              <a:t> bulk RNA-seq – general workflow</a:t>
            </a:r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A7E001F-82C7-485B-BA2D-52228A4FE2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0075630"/>
              </p:ext>
            </p:extLst>
          </p:nvPr>
        </p:nvGraphicFramePr>
        <p:xfrm>
          <a:off x="280555" y="719666"/>
          <a:ext cx="1134687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BD849FF-5FBF-414A-9F44-097B93536219}"/>
              </a:ext>
            </a:extLst>
          </p:cNvPr>
          <p:cNvSpPr/>
          <p:nvPr/>
        </p:nvSpPr>
        <p:spPr>
          <a:xfrm>
            <a:off x="280555" y="6138333"/>
            <a:ext cx="110732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hlinkClick r:id="rId7"/>
              </a:rPr>
              <a:t>http://master.bioconductor.org/packages/release/workflows/vignettes/rnaseqGene/inst/doc/rnaseqGene.html</a:t>
            </a:r>
            <a:endParaRPr lang="en-US" sz="1600" i="1" dirty="0"/>
          </a:p>
          <a:p>
            <a:r>
              <a:rPr lang="en-US" sz="1600" i="1" dirty="0"/>
              <a:t>(Michael Love, Simon Anders, Vladislav Kim, Wolfgang Huber)</a:t>
            </a:r>
          </a:p>
        </p:txBody>
      </p:sp>
    </p:spTree>
    <p:extLst>
      <p:ext uri="{BB962C8B-B14F-4D97-AF65-F5344CB8AC3E}">
        <p14:creationId xmlns:p14="http://schemas.microsoft.com/office/powerpoint/2010/main" val="2536587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4457</TotalTime>
  <Words>621</Words>
  <Application>Microsoft Office PowerPoint</Application>
  <PresentationFormat>Widescreen</PresentationFormat>
  <Paragraphs>133</Paragraphs>
  <Slides>18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Workshop: Transcriptomics/Proteomics Analysis</vt:lpstr>
      <vt:lpstr>Goal: molecular profiling of brain cells</vt:lpstr>
      <vt:lpstr>Recall: Methods to acquire molecular data</vt:lpstr>
      <vt:lpstr>General workflow(s)</vt:lpstr>
      <vt:lpstr>RNA-sequencing</vt:lpstr>
      <vt:lpstr>Proteomics</vt:lpstr>
      <vt:lpstr>What do we measure with transcriptomics and proteomics methods?</vt:lpstr>
      <vt:lpstr>Statistical modeling of count data</vt:lpstr>
      <vt:lpstr>Analyzing bulk RNA-seq – general workflow</vt:lpstr>
      <vt:lpstr>Bulk RNA-seq QC and batch correction</vt:lpstr>
      <vt:lpstr>Pre-processing: Normalization</vt:lpstr>
      <vt:lpstr>PowerPoint Presentation</vt:lpstr>
      <vt:lpstr>Bulk RNA-seq differential expression</vt:lpstr>
      <vt:lpstr>Exploratory analysis - PCA</vt:lpstr>
      <vt:lpstr>Gene and sample clustering</vt:lpstr>
      <vt:lpstr>Summary of bulk RNA-seq analysis</vt:lpstr>
      <vt:lpstr>Single-cell/single-nucleus RNA-seq</vt:lpstr>
      <vt:lpstr>Exercise: Single-cell RNA-seq clustering in 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Menon, Vilas</dc:creator>
  <cp:lastModifiedBy>Menon, Vilas</cp:lastModifiedBy>
  <cp:revision>132</cp:revision>
  <dcterms:created xsi:type="dcterms:W3CDTF">2021-03-14T16:40:14Z</dcterms:created>
  <dcterms:modified xsi:type="dcterms:W3CDTF">2025-08-08T01:12:04Z</dcterms:modified>
</cp:coreProperties>
</file>